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  <p:sldMasterId id="2147483665" r:id="rId2"/>
  </p:sldMasterIdLst>
  <p:notesMasterIdLst>
    <p:notesMasterId r:id="rId22"/>
  </p:notesMasterIdLst>
  <p:handoutMasterIdLst>
    <p:handoutMasterId r:id="rId23"/>
  </p:handoutMasterIdLst>
  <p:sldIdLst>
    <p:sldId id="276" r:id="rId3"/>
    <p:sldId id="339" r:id="rId4"/>
    <p:sldId id="316" r:id="rId5"/>
    <p:sldId id="323" r:id="rId6"/>
    <p:sldId id="340" r:id="rId7"/>
    <p:sldId id="338" r:id="rId8"/>
    <p:sldId id="305" r:id="rId9"/>
    <p:sldId id="304" r:id="rId10"/>
    <p:sldId id="306" r:id="rId11"/>
    <p:sldId id="303" r:id="rId12"/>
    <p:sldId id="312" r:id="rId13"/>
    <p:sldId id="319" r:id="rId14"/>
    <p:sldId id="321" r:id="rId15"/>
    <p:sldId id="301" r:id="rId16"/>
    <p:sldId id="311" r:id="rId17"/>
    <p:sldId id="307" r:id="rId18"/>
    <p:sldId id="314" r:id="rId19"/>
    <p:sldId id="322" r:id="rId20"/>
    <p:sldId id="262" r:id="rId2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etting started" id="{8F97870B-5EA1-5D45-91B5-E5437F911550}">
          <p14:sldIdLst>
            <p14:sldId id="276"/>
          </p14:sldIdLst>
        </p14:section>
        <p14:section name="Simple repository" id="{1921F050-096D-7748-8184-E36B7EEC2821}">
          <p14:sldIdLst>
            <p14:sldId id="339"/>
            <p14:sldId id="316"/>
            <p14:sldId id="323"/>
            <p14:sldId id="340"/>
            <p14:sldId id="338"/>
            <p14:sldId id="305"/>
            <p14:sldId id="304"/>
            <p14:sldId id="306"/>
          </p14:sldIdLst>
        </p14:section>
        <p14:section name="Practical considerations" id="{7812CE3A-5131-F842-82E0-14D3B67D394B}">
          <p14:sldIdLst>
            <p14:sldId id="303"/>
            <p14:sldId id="312"/>
            <p14:sldId id="319"/>
            <p14:sldId id="321"/>
            <p14:sldId id="301"/>
            <p14:sldId id="311"/>
            <p14:sldId id="307"/>
            <p14:sldId id="314"/>
            <p14:sldId id="322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5" autoAdjust="0"/>
    <p:restoredTop sz="91168" autoAdjust="0"/>
  </p:normalViewPr>
  <p:slideViewPr>
    <p:cSldViewPr>
      <p:cViewPr varScale="1">
        <p:scale>
          <a:sx n="100" d="100"/>
          <a:sy n="100" d="100"/>
        </p:scale>
        <p:origin x="1104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824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68E00-D2B7-6E4E-AA6A-AC71D730947D}" type="datetimeFigureOut">
              <a:rPr lang="en-US" smtClean="0"/>
              <a:t>4/20/21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0C91D-6C58-3F4B-AD86-7A996FAA173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320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E5847-F5B5-7B41-9197-583712EACD10}" type="datetimeFigureOut">
              <a:rPr lang="en-US" smtClean="0"/>
              <a:t>4/20/21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/>
              <a:t>Click to edit Master text styles</a:t>
            </a:r>
          </a:p>
          <a:p>
            <a:pPr lvl="1"/>
            <a:r>
              <a:rPr lang="de-AT"/>
              <a:t>Second level</a:t>
            </a:r>
          </a:p>
          <a:p>
            <a:pPr lvl="2"/>
            <a:r>
              <a:rPr lang="de-AT"/>
              <a:t>Third level</a:t>
            </a:r>
          </a:p>
          <a:p>
            <a:pPr lvl="3"/>
            <a:r>
              <a:rPr lang="de-AT"/>
              <a:t>Fourth level</a:t>
            </a:r>
          </a:p>
          <a:p>
            <a:pPr lvl="4"/>
            <a:r>
              <a:rPr lang="de-AT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4F848-489F-D14B-AC7F-41C3B2443E0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060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4F848-489F-D14B-AC7F-41C3B2443E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587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are the advantages and disadvantages of each approach?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4F848-489F-D14B-AC7F-41C3B2443E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86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Why keep functions short? To make them digestible for you!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4F848-489F-D14B-AC7F-41C3B2443E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64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4F848-489F-D14B-AC7F-41C3B2443E0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52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buysellgraphic.com/" TargetMode="External"/><Relationship Id="rId2" Type="http://schemas.openxmlformats.org/officeDocument/2006/relationships/hyperlink" Target="https://all-free-download.com/free-vector/download/environmental-icons_310835.html" TargetMode="Externa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iasa.ac.at/staff/huppmann" TargetMode="External"/><Relationship Id="rId2" Type="http://schemas.openxmlformats.org/officeDocument/2006/relationships/hyperlink" Target="mailto:huppmann@iiasa.ac.at" TargetMode="Externa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iasa.ac.at/staff/huppmann" TargetMode="External"/><Relationship Id="rId2" Type="http://schemas.openxmlformats.org/officeDocument/2006/relationships/hyperlink" Target="mailto:huppmann@iiasa.ac.at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Daniel Huppmann</a:t>
            </a:r>
            <a:endParaRPr lang="hr-H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Open-Source Energy System Modeling, Lecture 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33C8-4A1E-AE41-9551-4706842F4652}" type="slidenum">
              <a:rPr lang="uk-UA" smtClean="0"/>
              <a:pPr/>
              <a:t>‹Nr.›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03818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laim (2) and two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</a:t>
            </a:r>
            <a:endParaRPr lang="en-GB" noProof="0" dirty="0"/>
          </a:p>
        </p:txBody>
      </p:sp>
      <p:sp>
        <p:nvSpPr>
          <p:cNvPr id="17" name="Inhaltsplatzhalter 16"/>
          <p:cNvSpPr>
            <a:spLocks noGrp="1"/>
          </p:cNvSpPr>
          <p:nvPr>
            <p:ph sz="quarter" idx="24" hasCustomPrompt="1"/>
          </p:nvPr>
        </p:nvSpPr>
        <p:spPr>
          <a:xfrm>
            <a:off x="1103447" y="1988840"/>
            <a:ext cx="10472604" cy="410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1103447" y="6093320"/>
            <a:ext cx="10472604" cy="28800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n-GB" noProof="0" dirty="0"/>
              <a:t>Click to edit Subtitle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1105435" y="3812438"/>
            <a:ext cx="4033689" cy="384011"/>
          </a:xfrm>
          <a:prstGeom prst="rect">
            <a:avLst/>
          </a:prstGeom>
        </p:spPr>
        <p:txBody>
          <a:bodyPr vert="horz" lIns="0" tIns="0" rIns="180000" bIns="36000" rtlCol="0" anchor="ctr" anchorCtr="0">
            <a:normAutofit/>
          </a:bodyPr>
          <a:lstStyle>
            <a:lvl1pPr>
              <a:defRPr lang="en-GB" sz="1600" baseline="0" dirty="0">
                <a:solidFill>
                  <a:srgbClr val="7F7F7F"/>
                </a:solidFill>
              </a:defRPr>
            </a:lvl1pPr>
          </a:lstStyle>
          <a:p>
            <a:pPr marL="0" lvl="0" indent="0" algn="r">
              <a:buNone/>
            </a:pPr>
            <a:r>
              <a:rPr lang="en-GB" noProof="0" dirty="0"/>
              <a:t>Click to edit Secondary Subtitle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912285" y="980727"/>
            <a:ext cx="10656324" cy="828000"/>
          </a:xfrm>
        </p:spPr>
        <p:txBody>
          <a:bodyPr/>
          <a:lstStyle>
            <a:lvl1pPr marL="0" indent="0">
              <a:buNone/>
              <a:defRPr sz="2600" i="1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noProof="0" dirty="0"/>
              <a:t>Click to add Claim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A989591-D5C9-C849-9FF9-03714B6CF9D2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r>
              <a:rPr lang="de-AT"/>
              <a:t>Daniel Huppmann</a:t>
            </a:r>
            <a:endParaRPr lang="hr-HR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2DE39B76-D77B-CA4C-AF27-966A2C7667A4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Open-Source Energy System Modeling, Lecture 2</a:t>
            </a:r>
            <a:endParaRPr lang="en-US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82DD5F59-7367-5448-A16E-1796CFE17F67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7F5633C8-4A1E-AE41-9551-4706842F4652}" type="slidenum">
              <a:rPr lang="uk-UA" smtClean="0"/>
              <a:pPr/>
              <a:t>‹Nr.›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94478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367CD1-1B92-9341-B6EB-89FE8FB86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5" y="2348880"/>
            <a:ext cx="10400596" cy="1143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0113C01-8388-5949-B8EE-4789002BB43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911425" y="3716338"/>
            <a:ext cx="10401100" cy="1944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Mastertextformat bearbeite</a:t>
            </a:r>
            <a:endParaRPr lang="en-GB" dirty="0"/>
          </a:p>
        </p:txBody>
      </p:sp>
      <p:sp>
        <p:nvSpPr>
          <p:cNvPr id="8" name="Textplatzhalter 13">
            <a:extLst>
              <a:ext uri="{FF2B5EF4-FFF2-40B4-BE49-F238E27FC236}">
                <a16:creationId xmlns:a16="http://schemas.microsoft.com/office/drawing/2014/main" id="{FE78A413-4284-7841-9C01-592B3093B1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1225" y="1700808"/>
            <a:ext cx="6432550" cy="43279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GB" sz="2600" i="1" dirty="0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marL="271463" lvl="0" indent="-271463">
              <a:spcBef>
                <a:spcPts val="1000"/>
              </a:spcBef>
              <a:buSzPct val="80000"/>
            </a:pPr>
            <a:r>
              <a:rPr lang="en-GB" noProof="0" dirty="0"/>
              <a:t>Section number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4A5A233-0EDC-8D48-8D85-78D9211C375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r>
              <a:rPr lang="de-AT" noProof="0"/>
              <a:t>Daniel Huppmann</a:t>
            </a:r>
            <a:endParaRPr lang="en-GB" noProof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FDCF2612-200F-E84B-8873-77EC4E8CEBF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noProof="0"/>
              <a:t>Open-Source Energy System Modeling, Lecture 2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73997288-AF14-8146-9B4D-C7FCE027EF5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7F5633C8-4A1E-AE41-9551-4706842F4652}" type="slidenum">
              <a:rPr lang="en-GB" noProof="0" smtClean="0"/>
              <a:pPr algn="r"/>
              <a:t>‹Nr.›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77104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environment 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815414" y="3465851"/>
            <a:ext cx="10472605" cy="1763349"/>
          </a:xfrm>
        </p:spPr>
        <p:txBody>
          <a:bodyPr lIns="0" rIns="0"/>
          <a:lstStyle>
            <a:lvl1pPr marL="0" indent="0" algn="ctr">
              <a:buFontTx/>
              <a:buNone/>
              <a:defRPr sz="2400">
                <a:latin typeface="+mn-lt"/>
              </a:defRPr>
            </a:lvl1pPr>
          </a:lstStyle>
          <a:p>
            <a:r>
              <a:rPr lang="en-GB" dirty="0"/>
              <a:t>Click to edit </a:t>
            </a:r>
            <a:r>
              <a:rPr lang="en-GB" noProof="0" dirty="0"/>
              <a:t>Master</a:t>
            </a:r>
            <a:r>
              <a:rPr lang="en-GB" dirty="0"/>
              <a:t> subtitle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15414" y="5373216"/>
            <a:ext cx="10472605" cy="64829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271463" indent="-271463" algn="r">
              <a:buNone/>
              <a:defRPr lang="de-AT" sz="1800" smtClean="0">
                <a:solidFill>
                  <a:srgbClr val="808080"/>
                </a:solidFill>
                <a:latin typeface="+mn-lt"/>
              </a:defRPr>
            </a:lvl1pPr>
            <a:lvl2pPr>
              <a:defRPr lang="de-AT" smtClean="0"/>
            </a:lvl2pPr>
            <a:lvl3pPr>
              <a:defRPr lang="de-AT" smtClean="0"/>
            </a:lvl3pPr>
            <a:lvl4pPr>
              <a:defRPr lang="de-AT" smtClean="0"/>
            </a:lvl4pPr>
            <a:lvl5pPr>
              <a:defRPr lang="en-US"/>
            </a:lvl5pPr>
          </a:lstStyle>
          <a:p>
            <a:pPr marL="0" lvl="0" indent="0"/>
            <a:r>
              <a:rPr lang="en-GB" noProof="0" dirty="0"/>
              <a:t>Click to edit name and conference/location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815412" y="1881675"/>
            <a:ext cx="10472605" cy="1143000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GB" noProof="0" dirty="0"/>
              <a:t>Click to edit Master title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D7F1A919-9C43-224F-B7CA-743CC30C0DA0}"/>
              </a:ext>
            </a:extLst>
          </p:cNvPr>
          <p:cNvSpPr txBox="1">
            <a:spLocks/>
          </p:cNvSpPr>
          <p:nvPr userDrawn="1"/>
        </p:nvSpPr>
        <p:spPr>
          <a:xfrm>
            <a:off x="774848" y="6282035"/>
            <a:ext cx="6336704" cy="531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kern="1200" smtClean="0">
                <a:solidFill>
                  <a:srgbClr val="008F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en-GB" sz="1700" dirty="0"/>
              <a:t>Please consider the environment before printing this slide deck</a:t>
            </a:r>
          </a:p>
          <a:p>
            <a:r>
              <a:rPr lang="de-AT" dirty="0"/>
              <a:t>Icon </a:t>
            </a:r>
            <a:r>
              <a:rPr lang="de-AT" dirty="0" err="1"/>
              <a:t>from</a:t>
            </a:r>
            <a:r>
              <a:rPr lang="de-AT" dirty="0"/>
              <a:t> </a:t>
            </a:r>
            <a:r>
              <a:rPr lang="de-AT" dirty="0">
                <a:hlinkClick r:id="rId2"/>
              </a:rPr>
              <a:t>all-free-download.com</a:t>
            </a:r>
            <a:r>
              <a:rPr lang="de-AT" dirty="0"/>
              <a:t>, Environmental </a:t>
            </a:r>
            <a:r>
              <a:rPr lang="de-AT" dirty="0" err="1"/>
              <a:t>icons</a:t>
            </a:r>
            <a:r>
              <a:rPr lang="de-AT" dirty="0"/>
              <a:t> 310835 </a:t>
            </a:r>
            <a:r>
              <a:rPr lang="de-AT" dirty="0" err="1"/>
              <a:t>by</a:t>
            </a:r>
            <a:r>
              <a:rPr lang="de-AT" dirty="0"/>
              <a:t> </a:t>
            </a:r>
            <a:r>
              <a:rPr lang="de-AT" dirty="0">
                <a:hlinkClick r:id="rId3"/>
              </a:rPr>
              <a:t>BSGstudio</a:t>
            </a:r>
            <a:r>
              <a:rPr lang="de-AT" dirty="0"/>
              <a:t>, </a:t>
            </a:r>
            <a:r>
              <a:rPr lang="de-AT" dirty="0" err="1"/>
              <a:t>under</a:t>
            </a:r>
            <a:r>
              <a:rPr lang="de-AT" dirty="0"/>
              <a:t> CC-BY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C5E7B66-A10E-9F4B-8163-0855C37A12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6191076"/>
            <a:ext cx="5334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20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815414" y="3465851"/>
            <a:ext cx="10472605" cy="2065784"/>
          </a:xfrm>
        </p:spPr>
        <p:txBody>
          <a:bodyPr lIns="0" rIns="0"/>
          <a:lstStyle>
            <a:lvl1pPr marL="0" indent="0" algn="ctr">
              <a:buFontTx/>
              <a:buNone/>
              <a:defRPr sz="2400">
                <a:latin typeface="+mn-lt"/>
              </a:defRPr>
            </a:lvl1pPr>
          </a:lstStyle>
          <a:p>
            <a:r>
              <a:rPr lang="en-GB" dirty="0"/>
              <a:t>Click to edit </a:t>
            </a:r>
            <a:r>
              <a:rPr lang="en-GB" noProof="0" dirty="0"/>
              <a:t>Master</a:t>
            </a:r>
            <a:r>
              <a:rPr lang="en-GB" dirty="0"/>
              <a:t> subtitle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15414" y="5769885"/>
            <a:ext cx="10472605" cy="64829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271463" indent="-271463" algn="r">
              <a:buNone/>
              <a:defRPr lang="de-AT" sz="1800" smtClean="0">
                <a:solidFill>
                  <a:srgbClr val="808080"/>
                </a:solidFill>
                <a:latin typeface="+mn-lt"/>
              </a:defRPr>
            </a:lvl1pPr>
            <a:lvl2pPr>
              <a:defRPr lang="de-AT" smtClean="0"/>
            </a:lvl2pPr>
            <a:lvl3pPr>
              <a:defRPr lang="de-AT" smtClean="0"/>
            </a:lvl3pPr>
            <a:lvl4pPr>
              <a:defRPr lang="de-AT" smtClean="0"/>
            </a:lvl4pPr>
            <a:lvl5pPr>
              <a:defRPr lang="en-US"/>
            </a:lvl5pPr>
          </a:lstStyle>
          <a:p>
            <a:pPr marL="0" lvl="0" indent="0"/>
            <a:r>
              <a:rPr lang="en-GB" noProof="0" dirty="0"/>
              <a:t>Click to edit name and conference/location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815412" y="1881675"/>
            <a:ext cx="10472605" cy="1143000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GB" noProof="0" dirty="0"/>
              <a:t>Click to edit Master title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5" name="Rectangle 9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27381" y="2927401"/>
            <a:ext cx="11329259" cy="1221679"/>
          </a:xfrm>
        </p:spPr>
        <p:txBody>
          <a:bodyPr lIns="36000" rIns="36000" anchor="t" anchorCtr="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more information…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3887755" y="4869160"/>
            <a:ext cx="796888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>
            <a:lvl1pPr marL="0" indent="0" eaLnBrk="0" hangingPunct="0">
              <a:spcBef>
                <a:spcPct val="20000"/>
              </a:spcBef>
              <a:buFontTx/>
              <a:buNone/>
              <a:defRPr sz="18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/>
              <a:buChar char="•"/>
              <a:defRPr sz="28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2pPr>
            <a:lvl3pPr marL="806450" indent="-228600" eaLnBrk="0" hangingPunct="0">
              <a:spcBef>
                <a:spcPct val="20000"/>
              </a:spcBef>
              <a:buSzPct val="100000"/>
              <a:buFont typeface="Wingdings" charset="2"/>
              <a:buChar char="²"/>
              <a:defRPr sz="28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9pPr>
          </a:lstStyle>
          <a:p>
            <a:pPr lvl="0" algn="r"/>
            <a:r>
              <a:rPr lang="en-GB" sz="1600" kern="1200" noProof="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n-ea"/>
                <a:cs typeface="Calibri"/>
              </a:rPr>
              <a:t>Dr. Daniel Huppmann</a:t>
            </a:r>
          </a:p>
          <a:p>
            <a:pPr lvl="0" algn="r"/>
            <a:r>
              <a:rPr lang="en-GB" sz="1400" noProof="0" dirty="0">
                <a:solidFill>
                  <a:schemeClr val="bg2">
                    <a:lumMod val="50000"/>
                  </a:schemeClr>
                </a:solidFill>
                <a:latin typeface="+mn-lt"/>
                <a:cs typeface="Calibri"/>
              </a:rPr>
              <a:t>Research</a:t>
            </a:r>
            <a:r>
              <a:rPr lang="en-GB" sz="1400" baseline="0" noProof="0" dirty="0">
                <a:solidFill>
                  <a:schemeClr val="bg2">
                    <a:lumMod val="50000"/>
                  </a:schemeClr>
                </a:solidFill>
                <a:latin typeface="+mn-lt"/>
                <a:cs typeface="Calibri"/>
              </a:rPr>
              <a:t> Scholar – Energy Program</a:t>
            </a:r>
            <a:endParaRPr lang="en-GB" sz="1400" noProof="0" dirty="0">
              <a:solidFill>
                <a:schemeClr val="bg2">
                  <a:lumMod val="50000"/>
                </a:schemeClr>
              </a:solidFill>
              <a:latin typeface="+mn-lt"/>
              <a:cs typeface="Calibri"/>
            </a:endParaRPr>
          </a:p>
          <a:p>
            <a:pPr lvl="0" algn="r"/>
            <a:r>
              <a:rPr lang="en-GB" sz="1400" noProof="0" dirty="0">
                <a:solidFill>
                  <a:schemeClr val="bg2">
                    <a:lumMod val="50000"/>
                  </a:schemeClr>
                </a:solidFill>
                <a:latin typeface="+mn-lt"/>
                <a:cs typeface="Calibri"/>
              </a:rPr>
              <a:t>International Institute for Applied Systems Analysis (IIASA)</a:t>
            </a:r>
            <a:br>
              <a:rPr lang="en-GB" sz="1400" noProof="0" dirty="0">
                <a:solidFill>
                  <a:schemeClr val="bg2">
                    <a:lumMod val="50000"/>
                  </a:schemeClr>
                </a:solidFill>
                <a:latin typeface="+mn-lt"/>
                <a:cs typeface="Calibri"/>
              </a:rPr>
            </a:br>
            <a:r>
              <a:rPr lang="en-GB" sz="1400" noProof="0" dirty="0" err="1">
                <a:solidFill>
                  <a:schemeClr val="bg2">
                    <a:lumMod val="50000"/>
                  </a:schemeClr>
                </a:solidFill>
                <a:latin typeface="+mn-lt"/>
                <a:cs typeface="Calibri"/>
              </a:rPr>
              <a:t>Schlossplatz</a:t>
            </a:r>
            <a:r>
              <a:rPr lang="en-GB" sz="1400" noProof="0" dirty="0">
                <a:solidFill>
                  <a:schemeClr val="bg2">
                    <a:lumMod val="50000"/>
                  </a:schemeClr>
                </a:solidFill>
                <a:latin typeface="+mn-lt"/>
                <a:cs typeface="Calibri"/>
              </a:rPr>
              <a:t> 1, A-2361 Laxenburg, Austria</a:t>
            </a:r>
          </a:p>
          <a:p>
            <a:pPr lvl="0" algn="r"/>
            <a:r>
              <a:rPr lang="en-GB" sz="1400" noProof="0" dirty="0">
                <a:solidFill>
                  <a:schemeClr val="tx2"/>
                </a:solidFill>
                <a:latin typeface="+mn-lt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huppmann@iiasa.ac.at</a:t>
            </a:r>
            <a:br>
              <a:rPr lang="en-GB" sz="1400" noProof="0" dirty="0">
                <a:solidFill>
                  <a:schemeClr val="tx2"/>
                </a:solidFill>
                <a:latin typeface="+mn-lt"/>
                <a:cs typeface="Calibri"/>
              </a:rPr>
            </a:br>
            <a:r>
              <a:rPr lang="en-GB" sz="1400" noProof="0" dirty="0">
                <a:solidFill>
                  <a:schemeClr val="tx2"/>
                </a:solidFill>
                <a:latin typeface="+mn-lt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http://www.iiasa.ac.at/staff/huppmann</a:t>
            </a:r>
            <a:endParaRPr lang="en-GB" sz="1400" noProof="0" dirty="0">
              <a:solidFill>
                <a:schemeClr val="tx2"/>
              </a:solidFill>
              <a:latin typeface="+mn-lt"/>
              <a:cs typeface="Calibri"/>
            </a:endParaRPr>
          </a:p>
          <a:p>
            <a:pPr lvl="0" algn="r"/>
            <a:endParaRPr lang="en-GB" sz="1600" noProof="0" dirty="0">
              <a:solidFill>
                <a:schemeClr val="bg2">
                  <a:lumMod val="50000"/>
                </a:schemeClr>
              </a:solidFill>
              <a:latin typeface="+mn-lt"/>
              <a:cs typeface="Calibri"/>
            </a:endParaRPr>
          </a:p>
          <a:p>
            <a:pPr lvl="0" algn="r"/>
            <a:endParaRPr lang="en-GB" sz="1600" noProof="0" dirty="0">
              <a:solidFill>
                <a:schemeClr val="bg2">
                  <a:lumMod val="50000"/>
                </a:schemeClr>
              </a:solidFill>
              <a:latin typeface="+mn-lt"/>
              <a:cs typeface="Calibri"/>
            </a:endParaRPr>
          </a:p>
        </p:txBody>
      </p:sp>
      <p:sp>
        <p:nvSpPr>
          <p:cNvPr id="5" name="Rectangle 9"/>
          <p:cNvSpPr txBox="1">
            <a:spLocks noChangeArrowheads="1"/>
          </p:cNvSpPr>
          <p:nvPr userDrawn="1"/>
        </p:nvSpPr>
        <p:spPr bwMode="auto">
          <a:xfrm>
            <a:off x="527381" y="2247008"/>
            <a:ext cx="11329259" cy="6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>
            <a:lvl1pPr marL="0" lvl="0" indent="0" eaLnBrk="0" hangingPunct="0">
              <a:spcBef>
                <a:spcPct val="20000"/>
              </a:spcBef>
              <a:buSzPct val="80000"/>
              <a:buNone/>
              <a:defRPr sz="2400" i="1">
                <a:solidFill>
                  <a:srgbClr val="003399"/>
                </a:solidFill>
                <a:latin typeface="Cambria"/>
                <a:cs typeface="Cambria"/>
              </a:defRPr>
            </a:lvl1pPr>
            <a:lvl2pPr marL="534988" indent="-344488" eaLnBrk="0" hangingPunct="0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200">
                <a:latin typeface="Calibri"/>
                <a:cs typeface="Calibri"/>
              </a:defRPr>
            </a:lvl2pPr>
            <a:lvl3pPr marL="446088" indent="-179388" defTabSz="895350" eaLnBrk="0" hangingPunct="0">
              <a:spcBef>
                <a:spcPct val="20000"/>
              </a:spcBef>
              <a:buSzPct val="80000"/>
              <a:buFont typeface="Arial"/>
              <a:buChar char="•"/>
              <a:defRPr sz="2000">
                <a:latin typeface="Calibri"/>
                <a:cs typeface="Calibri"/>
              </a:defRPr>
            </a:lvl3pPr>
            <a:lvl4pPr marL="714375" indent="-357188" defTabSz="714375" eaLnBrk="0" hangingPunct="0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000">
                <a:latin typeface="Calibri"/>
                <a:cs typeface="Calibri"/>
              </a:defRPr>
            </a:lvl4pPr>
            <a:lvl5pPr marL="1082675" indent="-228600" eaLnBrk="0" hangingPunct="0">
              <a:spcBef>
                <a:spcPct val="20000"/>
              </a:spcBef>
              <a:buChar char="»"/>
              <a:defRPr sz="1000">
                <a:latin typeface="Calibri"/>
                <a:cs typeface="Calibri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9pPr>
          </a:lstStyle>
          <a:p>
            <a:pPr lvl="0"/>
            <a:r>
              <a:rPr lang="en-GB" sz="2400" noProof="0" dirty="0">
                <a:solidFill>
                  <a:schemeClr val="tx2"/>
                </a:solidFill>
              </a:rPr>
              <a:t>Thank you very much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353691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sCC-B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5" name="Rectangle 9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27381" y="2927401"/>
            <a:ext cx="11329259" cy="1221679"/>
          </a:xfrm>
        </p:spPr>
        <p:txBody>
          <a:bodyPr lIns="36000" rIns="36000" anchor="t" anchorCtr="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more information…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3887755" y="4365104"/>
            <a:ext cx="796888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>
            <a:lvl1pPr marL="0" indent="0" eaLnBrk="0" hangingPunct="0">
              <a:spcBef>
                <a:spcPct val="20000"/>
              </a:spcBef>
              <a:buFontTx/>
              <a:buNone/>
              <a:defRPr sz="18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/>
              <a:buChar char="•"/>
              <a:defRPr sz="28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2pPr>
            <a:lvl3pPr marL="806450" indent="-228600" eaLnBrk="0" hangingPunct="0">
              <a:spcBef>
                <a:spcPct val="20000"/>
              </a:spcBef>
              <a:buSzPct val="100000"/>
              <a:buFont typeface="Wingdings" charset="2"/>
              <a:buChar char="²"/>
              <a:defRPr sz="28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9pPr>
          </a:lstStyle>
          <a:p>
            <a:pPr lvl="0" algn="r"/>
            <a:r>
              <a:rPr lang="en-GB" sz="2000" noProof="0" dirty="0">
                <a:solidFill>
                  <a:schemeClr val="bg2">
                    <a:lumMod val="50000"/>
                  </a:schemeClr>
                </a:solidFill>
                <a:latin typeface="+mn-lt"/>
                <a:cs typeface="Calibri"/>
              </a:rPr>
              <a:t>Dr. Daniel Huppmann</a:t>
            </a:r>
          </a:p>
          <a:p>
            <a:pPr lvl="0" algn="r"/>
            <a:r>
              <a:rPr lang="en-GB" sz="1400" noProof="0" dirty="0">
                <a:solidFill>
                  <a:schemeClr val="bg2">
                    <a:lumMod val="50000"/>
                  </a:schemeClr>
                </a:solidFill>
                <a:latin typeface="+mn-lt"/>
                <a:cs typeface="Calibri"/>
              </a:rPr>
              <a:t>Research</a:t>
            </a:r>
            <a:r>
              <a:rPr lang="en-GB" sz="1400" baseline="0" noProof="0" dirty="0">
                <a:solidFill>
                  <a:schemeClr val="bg2">
                    <a:lumMod val="50000"/>
                  </a:schemeClr>
                </a:solidFill>
                <a:latin typeface="+mn-lt"/>
                <a:cs typeface="Calibri"/>
              </a:rPr>
              <a:t> Scholar – Energy Program</a:t>
            </a:r>
            <a:endParaRPr lang="en-GB" sz="1400" noProof="0" dirty="0">
              <a:solidFill>
                <a:schemeClr val="bg2">
                  <a:lumMod val="50000"/>
                </a:schemeClr>
              </a:solidFill>
              <a:latin typeface="+mn-lt"/>
              <a:cs typeface="Calibri"/>
            </a:endParaRPr>
          </a:p>
          <a:p>
            <a:pPr lvl="0" algn="r"/>
            <a:r>
              <a:rPr lang="en-GB" sz="1400" noProof="0" dirty="0">
                <a:solidFill>
                  <a:schemeClr val="bg2">
                    <a:lumMod val="50000"/>
                  </a:schemeClr>
                </a:solidFill>
                <a:latin typeface="+mn-lt"/>
                <a:cs typeface="Calibri"/>
              </a:rPr>
              <a:t>International Institute for Applied Systems Analysis (IIASA)</a:t>
            </a:r>
            <a:br>
              <a:rPr lang="en-GB" sz="1400" noProof="0" dirty="0">
                <a:solidFill>
                  <a:schemeClr val="bg2">
                    <a:lumMod val="50000"/>
                  </a:schemeClr>
                </a:solidFill>
                <a:latin typeface="+mn-lt"/>
                <a:cs typeface="Calibri"/>
              </a:rPr>
            </a:br>
            <a:r>
              <a:rPr lang="en-GB" sz="1400" noProof="0" dirty="0" err="1">
                <a:solidFill>
                  <a:schemeClr val="bg2">
                    <a:lumMod val="50000"/>
                  </a:schemeClr>
                </a:solidFill>
                <a:latin typeface="+mn-lt"/>
                <a:cs typeface="Calibri"/>
              </a:rPr>
              <a:t>Schlossplatz</a:t>
            </a:r>
            <a:r>
              <a:rPr lang="en-GB" sz="1400" noProof="0" dirty="0">
                <a:solidFill>
                  <a:schemeClr val="bg2">
                    <a:lumMod val="50000"/>
                  </a:schemeClr>
                </a:solidFill>
                <a:latin typeface="+mn-lt"/>
                <a:cs typeface="Calibri"/>
              </a:rPr>
              <a:t> 1, A-2361 Laxenburg, Austria</a:t>
            </a:r>
          </a:p>
          <a:p>
            <a:pPr lvl="0" algn="r"/>
            <a:r>
              <a:rPr lang="en-GB" sz="1400" noProof="0" dirty="0">
                <a:solidFill>
                  <a:schemeClr val="tx2"/>
                </a:solidFill>
                <a:latin typeface="+mn-lt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huppmann@iiasa.ac.at</a:t>
            </a:r>
            <a:br>
              <a:rPr lang="en-GB" sz="1400" noProof="0" dirty="0">
                <a:solidFill>
                  <a:schemeClr val="tx2"/>
                </a:solidFill>
                <a:latin typeface="+mn-lt"/>
                <a:cs typeface="Calibri"/>
              </a:rPr>
            </a:br>
            <a:r>
              <a:rPr lang="en-GB" sz="1400" noProof="0" dirty="0">
                <a:solidFill>
                  <a:schemeClr val="tx2"/>
                </a:solidFill>
                <a:latin typeface="+mn-lt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http://www.iiasa.ac.at/staff/huppmann</a:t>
            </a:r>
            <a:endParaRPr lang="en-GB" sz="1400" noProof="0" dirty="0">
              <a:solidFill>
                <a:schemeClr val="tx2"/>
              </a:solidFill>
              <a:latin typeface="+mn-lt"/>
              <a:cs typeface="Calibri"/>
            </a:endParaRPr>
          </a:p>
          <a:p>
            <a:pPr lvl="0" algn="r"/>
            <a:endParaRPr lang="en-GB" sz="1600" noProof="0" dirty="0">
              <a:solidFill>
                <a:schemeClr val="bg2">
                  <a:lumMod val="50000"/>
                </a:schemeClr>
              </a:solidFill>
              <a:latin typeface="+mn-lt"/>
              <a:cs typeface="Calibri"/>
            </a:endParaRPr>
          </a:p>
          <a:p>
            <a:pPr lvl="0" algn="r"/>
            <a:endParaRPr lang="en-GB" sz="1600" noProof="0" dirty="0">
              <a:solidFill>
                <a:schemeClr val="bg2">
                  <a:lumMod val="50000"/>
                </a:schemeClr>
              </a:solidFill>
              <a:latin typeface="+mn-lt"/>
              <a:cs typeface="Calibri"/>
            </a:endParaRPr>
          </a:p>
        </p:txBody>
      </p:sp>
      <p:sp>
        <p:nvSpPr>
          <p:cNvPr id="5" name="Rectangle 9"/>
          <p:cNvSpPr txBox="1">
            <a:spLocks noChangeArrowheads="1"/>
          </p:cNvSpPr>
          <p:nvPr userDrawn="1"/>
        </p:nvSpPr>
        <p:spPr bwMode="auto">
          <a:xfrm>
            <a:off x="527381" y="2247008"/>
            <a:ext cx="11329259" cy="6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>
            <a:lvl1pPr marL="0" lvl="0" indent="0" eaLnBrk="0" hangingPunct="0">
              <a:spcBef>
                <a:spcPct val="20000"/>
              </a:spcBef>
              <a:buSzPct val="80000"/>
              <a:buNone/>
              <a:defRPr sz="2400" i="1">
                <a:solidFill>
                  <a:srgbClr val="003399"/>
                </a:solidFill>
                <a:latin typeface="Cambria"/>
                <a:cs typeface="Cambria"/>
              </a:defRPr>
            </a:lvl1pPr>
            <a:lvl2pPr marL="534988" indent="-344488" eaLnBrk="0" hangingPunct="0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200">
                <a:latin typeface="Calibri"/>
                <a:cs typeface="Calibri"/>
              </a:defRPr>
            </a:lvl2pPr>
            <a:lvl3pPr marL="446088" indent="-179388" defTabSz="895350" eaLnBrk="0" hangingPunct="0">
              <a:spcBef>
                <a:spcPct val="20000"/>
              </a:spcBef>
              <a:buSzPct val="80000"/>
              <a:buFont typeface="Arial"/>
              <a:buChar char="•"/>
              <a:defRPr sz="2000">
                <a:latin typeface="Calibri"/>
                <a:cs typeface="Calibri"/>
              </a:defRPr>
            </a:lvl3pPr>
            <a:lvl4pPr marL="714375" indent="-357188" defTabSz="714375" eaLnBrk="0" hangingPunct="0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000">
                <a:latin typeface="Calibri"/>
                <a:cs typeface="Calibri"/>
              </a:defRPr>
            </a:lvl4pPr>
            <a:lvl5pPr marL="1082675" indent="-228600" eaLnBrk="0" hangingPunct="0">
              <a:spcBef>
                <a:spcPct val="20000"/>
              </a:spcBef>
              <a:buChar char="»"/>
              <a:defRPr sz="1000">
                <a:latin typeface="Calibri"/>
                <a:cs typeface="Calibri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9pPr>
          </a:lstStyle>
          <a:p>
            <a:pPr lvl="0"/>
            <a:r>
              <a:rPr lang="en-GB" sz="2400" noProof="0" dirty="0">
                <a:solidFill>
                  <a:schemeClr val="tx2"/>
                </a:solidFill>
              </a:rPr>
              <a:t>Thank you very much for your attention!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B881C1D-8804-D449-87E0-26AB326013B3}"/>
              </a:ext>
            </a:extLst>
          </p:cNvPr>
          <p:cNvSpPr/>
          <p:nvPr userDrawn="1"/>
        </p:nvSpPr>
        <p:spPr>
          <a:xfrm>
            <a:off x="4536504" y="6060351"/>
            <a:ext cx="6096000" cy="49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/>
          <a:p>
            <a:pPr marL="0" lvl="0" indent="0" algn="r" eaLnBrk="0" hangingPunct="0">
              <a:spcBef>
                <a:spcPct val="20000"/>
              </a:spcBef>
              <a:buFontTx/>
              <a:buNone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+mn-lt"/>
                <a:cs typeface="Calibri"/>
              </a:rPr>
              <a:t>This presentation is licensed under</a:t>
            </a:r>
            <a:br>
              <a:rPr lang="en-US" sz="1400" dirty="0">
                <a:solidFill>
                  <a:schemeClr val="bg2">
                    <a:lumMod val="50000"/>
                  </a:schemeClr>
                </a:solidFill>
                <a:latin typeface="+mn-lt"/>
                <a:cs typeface="Calibri"/>
              </a:rPr>
            </a:b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+mn-lt"/>
                <a:cs typeface="Calibri"/>
              </a:rPr>
              <a:t>a </a:t>
            </a:r>
            <a:r>
              <a:rPr lang="en-US" sz="1400" dirty="0">
                <a:solidFill>
                  <a:schemeClr val="tx2"/>
                </a:solidFill>
                <a:latin typeface="+mn-lt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4.0 International License </a:t>
            </a:r>
            <a:endParaRPr lang="en-US" sz="1400" dirty="0">
              <a:solidFill>
                <a:schemeClr val="tx2"/>
              </a:solidFill>
              <a:latin typeface="+mn-lt"/>
              <a:cs typeface="Calibri"/>
            </a:endParaRP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A0F55128-5E99-D54C-9C48-1DA725F9FB2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739040" y="6089441"/>
            <a:ext cx="11176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175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la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284" y="1628800"/>
            <a:ext cx="10663767" cy="475252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912285" y="980728"/>
            <a:ext cx="10655300" cy="432271"/>
          </a:xfrm>
        </p:spPr>
        <p:txBody>
          <a:bodyPr/>
          <a:lstStyle>
            <a:lvl1pPr marL="0" indent="0">
              <a:buNone/>
              <a:defRPr sz="2600" i="1" baseline="0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noProof="0" dirty="0"/>
              <a:t>Click to add Claim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AT"/>
              <a:t>Daniel Huppmann</a:t>
            </a:r>
            <a:endParaRPr lang="hr-H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Open-Source Energy System Modeling, Lecture 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F5633C8-4A1E-AE41-9551-4706842F4652}" type="slidenum">
              <a:rPr lang="uk-UA" smtClean="0"/>
              <a:pPr/>
              <a:t>‹Nr.›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8510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-column content with cla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284" y="1600200"/>
            <a:ext cx="5230283" cy="478112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5767" y="1600200"/>
            <a:ext cx="5230284" cy="478112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912285" y="980728"/>
            <a:ext cx="10655300" cy="432271"/>
          </a:xfrm>
        </p:spPr>
        <p:txBody>
          <a:bodyPr/>
          <a:lstStyle>
            <a:lvl1pPr marL="0" indent="0">
              <a:buNone/>
              <a:defRPr sz="2600" i="1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noProof="0" dirty="0"/>
              <a:t>Click to add Claim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AT"/>
              <a:t>Daniel Huppmann</a:t>
            </a:r>
            <a:endParaRPr lang="hr-H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Open-Source Energy System Modeling, Lecture 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F5633C8-4A1E-AE41-9551-4706842F4652}" type="slidenum">
              <a:rPr lang="uk-UA" smtClean="0"/>
              <a:pPr/>
              <a:t>‹Nr.›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20318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laim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GB" noProof="0" dirty="0"/>
          </a:p>
        </p:txBody>
      </p:sp>
      <p:sp>
        <p:nvSpPr>
          <p:cNvPr id="17" name="Inhaltsplatzhalter 16"/>
          <p:cNvSpPr>
            <a:spLocks noGrp="1"/>
          </p:cNvSpPr>
          <p:nvPr>
            <p:ph sz="quarter" idx="24"/>
          </p:nvPr>
        </p:nvSpPr>
        <p:spPr>
          <a:xfrm>
            <a:off x="911426" y="1628824"/>
            <a:ext cx="10657184" cy="439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911426" y="6093296"/>
            <a:ext cx="10657184" cy="28800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n-GB" noProof="0" dirty="0"/>
              <a:t>Click to edit Subtitle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912285" y="980728"/>
            <a:ext cx="10656324" cy="432269"/>
          </a:xfrm>
        </p:spPr>
        <p:txBody>
          <a:bodyPr/>
          <a:lstStyle>
            <a:lvl1pPr marL="0" indent="0">
              <a:buNone/>
              <a:defRPr sz="2600" i="1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noProof="0" dirty="0"/>
              <a:t>Click to add Claim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de-AT"/>
              <a:t>Daniel Huppmann</a:t>
            </a: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Open-Source Energy System Modeling, Lecture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7F5633C8-4A1E-AE41-9551-4706842F4652}" type="slidenum">
              <a:rPr lang="uk-UA" smtClean="0"/>
              <a:pPr/>
              <a:t>‹Nr.›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55576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284" y="1052514"/>
            <a:ext cx="5230283" cy="532881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5767" y="1052514"/>
            <a:ext cx="5230284" cy="532881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Daniel Huppmann</a:t>
            </a:r>
            <a:endParaRPr lang="hr-H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Open-Source Energy System Modeling, Lecture 2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33C8-4A1E-AE41-9551-4706842F4652}" type="slidenum">
              <a:rPr lang="uk-UA" smtClean="0"/>
              <a:pPr/>
              <a:t>‹Nr.›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2266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la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284" y="1628800"/>
            <a:ext cx="10663767" cy="475252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912285" y="980728"/>
            <a:ext cx="10655300" cy="432271"/>
          </a:xfrm>
        </p:spPr>
        <p:txBody>
          <a:bodyPr/>
          <a:lstStyle>
            <a:lvl1pPr marL="0" indent="0">
              <a:buNone/>
              <a:defRPr sz="2600" i="1" baseline="0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noProof="0" dirty="0"/>
              <a:t>Click to add Claim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AT"/>
              <a:t>Daniel Huppmann</a:t>
            </a:r>
            <a:endParaRPr lang="hr-H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Open-Source Energy System Modeling, Lecture 2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F5633C8-4A1E-AE41-9551-4706842F4652}" type="slidenum">
              <a:rPr lang="uk-UA" smtClean="0"/>
              <a:pPr/>
              <a:t>‹Nr.›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64333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laim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GB" noProof="0" dirty="0"/>
          </a:p>
        </p:txBody>
      </p:sp>
      <p:sp>
        <p:nvSpPr>
          <p:cNvPr id="17" name="Inhaltsplatzhalter 16"/>
          <p:cNvSpPr>
            <a:spLocks noGrp="1"/>
          </p:cNvSpPr>
          <p:nvPr>
            <p:ph sz="quarter" idx="24"/>
          </p:nvPr>
        </p:nvSpPr>
        <p:spPr>
          <a:xfrm>
            <a:off x="911426" y="1628824"/>
            <a:ext cx="10657184" cy="439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911426" y="6093296"/>
            <a:ext cx="10657184" cy="28800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n-GB" noProof="0" dirty="0"/>
              <a:t>Click to edit Subtitle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912285" y="980728"/>
            <a:ext cx="10656324" cy="432269"/>
          </a:xfrm>
        </p:spPr>
        <p:txBody>
          <a:bodyPr/>
          <a:lstStyle>
            <a:lvl1pPr marL="0" indent="0">
              <a:buNone/>
              <a:defRPr sz="2600" i="1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noProof="0" dirty="0"/>
              <a:t>Click to add Claim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de-AT"/>
              <a:t>Daniel Huppmann</a:t>
            </a: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Open-Source Energy System Modeling, Lecture 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7F5633C8-4A1E-AE41-9551-4706842F4652}" type="slidenum">
              <a:rPr lang="uk-UA" smtClean="0"/>
              <a:pPr/>
              <a:t>‹Nr.›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73583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laim and two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GB" noProof="0" dirty="0"/>
          </a:p>
        </p:txBody>
      </p:sp>
      <p:sp>
        <p:nvSpPr>
          <p:cNvPr id="17" name="Inhaltsplatzhalter 16"/>
          <p:cNvSpPr>
            <a:spLocks noGrp="1"/>
          </p:cNvSpPr>
          <p:nvPr>
            <p:ph sz="quarter" idx="24"/>
          </p:nvPr>
        </p:nvSpPr>
        <p:spPr>
          <a:xfrm>
            <a:off x="1103416" y="1628824"/>
            <a:ext cx="10465194" cy="439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911426" y="6093296"/>
            <a:ext cx="10657184" cy="28800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n-GB" noProof="0" dirty="0"/>
              <a:t>Click to edit Subtitle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912285" y="980728"/>
            <a:ext cx="10656324" cy="432269"/>
          </a:xfrm>
        </p:spPr>
        <p:txBody>
          <a:bodyPr/>
          <a:lstStyle>
            <a:lvl1pPr marL="0" indent="0">
              <a:buNone/>
              <a:defRPr sz="2600" i="1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noProof="0" dirty="0"/>
              <a:t>Click to add Claim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de-AT"/>
              <a:t>Daniel Huppmann</a:t>
            </a: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Open-Source Energy System Modeling, Lecture 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7F5633C8-4A1E-AE41-9551-4706842F4652}" type="slidenum">
              <a:rPr lang="uk-UA" smtClean="0"/>
              <a:pPr/>
              <a:t>‹Nr.›</a:t>
            </a:fld>
            <a:endParaRPr lang="uk-UA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03A271A-8BB6-F441-A493-B4239DD7500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-1284821" y="3633050"/>
            <a:ext cx="4392464" cy="384011"/>
          </a:xfrm>
          <a:prstGeom prst="rect">
            <a:avLst/>
          </a:prstGeom>
        </p:spPr>
        <p:txBody>
          <a:bodyPr vert="horz" lIns="0" tIns="0" rIns="180000" bIns="36000" rtlCol="0" anchor="ctr" anchorCtr="0">
            <a:normAutofit/>
          </a:bodyPr>
          <a:lstStyle>
            <a:lvl1pPr>
              <a:defRPr lang="en-GB" sz="1600" baseline="0" dirty="0">
                <a:solidFill>
                  <a:srgbClr val="7F7F7F"/>
                </a:solidFill>
              </a:defRPr>
            </a:lvl1pPr>
          </a:lstStyle>
          <a:p>
            <a:pPr marL="0" lvl="0" indent="0" algn="r">
              <a:buNone/>
            </a:pPr>
            <a:r>
              <a:rPr lang="en-GB" noProof="0" dirty="0"/>
              <a:t>Click to edit Secondary Subtitle</a:t>
            </a:r>
          </a:p>
        </p:txBody>
      </p:sp>
    </p:spTree>
    <p:extLst>
      <p:ext uri="{BB962C8B-B14F-4D97-AF65-F5344CB8AC3E}">
        <p14:creationId xmlns:p14="http://schemas.microsoft.com/office/powerpoint/2010/main" val="359144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content with cla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284" y="1600200"/>
            <a:ext cx="5230283" cy="478112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5767" y="1600200"/>
            <a:ext cx="5230284" cy="478112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912285" y="980728"/>
            <a:ext cx="10655300" cy="432271"/>
          </a:xfrm>
        </p:spPr>
        <p:txBody>
          <a:bodyPr/>
          <a:lstStyle>
            <a:lvl1pPr marL="0" indent="0">
              <a:buNone/>
              <a:defRPr sz="2600" i="1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noProof="0" dirty="0"/>
              <a:t>Click to add Claim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AT"/>
              <a:t>Daniel Huppmann</a:t>
            </a:r>
            <a:endParaRPr lang="hr-H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Open-Source Energy System Modeling, Lecture 2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F5633C8-4A1E-AE41-9551-4706842F4652}" type="slidenum">
              <a:rPr lang="uk-UA" smtClean="0"/>
              <a:pPr/>
              <a:t>‹Nr.›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14146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content with claim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284" y="1600200"/>
            <a:ext cx="5230283" cy="437768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5767" y="1600200"/>
            <a:ext cx="5230284" cy="437768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912285" y="980728"/>
            <a:ext cx="10655300" cy="432271"/>
          </a:xfrm>
        </p:spPr>
        <p:txBody>
          <a:bodyPr/>
          <a:lstStyle>
            <a:lvl1pPr marL="0" indent="0">
              <a:buNone/>
              <a:defRPr sz="2600" i="1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noProof="0" dirty="0"/>
              <a:t>Click to add Claim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AT"/>
              <a:t>Daniel Huppmann</a:t>
            </a:r>
            <a:endParaRPr lang="hr-H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Open-Source Energy System Modeling, Lecture 2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F5633C8-4A1E-AE41-9551-4706842F4652}" type="slidenum">
              <a:rPr lang="uk-UA" smtClean="0"/>
              <a:pPr/>
              <a:t>‹Nr.›</a:t>
            </a:fld>
            <a:endParaRPr lang="uk-UA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5C2DF0B-4286-944C-9954-5138A4A1E95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1426" y="6093296"/>
            <a:ext cx="5231141" cy="28803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n-GB" noProof="0" dirty="0"/>
              <a:t>Click to edit Subtitle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3DA57D45-5B58-824A-930C-1567D36F28F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45767" y="6093296"/>
            <a:ext cx="5231141" cy="28803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n-GB" noProof="0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22105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laim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284" y="1988840"/>
            <a:ext cx="10663767" cy="439248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912285" y="980727"/>
            <a:ext cx="10656324" cy="828000"/>
          </a:xfrm>
        </p:spPr>
        <p:txBody>
          <a:bodyPr/>
          <a:lstStyle>
            <a:lvl1pPr marL="0" indent="0">
              <a:buNone/>
              <a:defRPr sz="2600" i="1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noProof="0" dirty="0"/>
              <a:t>Click to add Claim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AT"/>
              <a:t>Daniel Huppmann</a:t>
            </a:r>
            <a:endParaRPr lang="hr-H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Open-Source Energy System Modeling, Lecture 2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F5633C8-4A1E-AE41-9551-4706842F4652}" type="slidenum">
              <a:rPr lang="uk-UA" smtClean="0"/>
              <a:pPr/>
              <a:t>‹Nr.›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37713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laim (2)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GB" noProof="0" dirty="0"/>
          </a:p>
        </p:txBody>
      </p:sp>
      <p:sp>
        <p:nvSpPr>
          <p:cNvPr id="17" name="Inhaltsplatzhalter 16"/>
          <p:cNvSpPr>
            <a:spLocks noGrp="1"/>
          </p:cNvSpPr>
          <p:nvPr>
            <p:ph sz="quarter" idx="24"/>
          </p:nvPr>
        </p:nvSpPr>
        <p:spPr>
          <a:xfrm>
            <a:off x="911426" y="1988864"/>
            <a:ext cx="10657184" cy="410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911426" y="6093296"/>
            <a:ext cx="10657184" cy="28800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n-GB" noProof="0" dirty="0"/>
              <a:t>Click to edit Subtitle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912285" y="980727"/>
            <a:ext cx="10656324" cy="828000"/>
          </a:xfrm>
        </p:spPr>
        <p:txBody>
          <a:bodyPr/>
          <a:lstStyle>
            <a:lvl1pPr marL="0" indent="0">
              <a:buNone/>
              <a:defRPr sz="2600" i="1">
                <a:solidFill>
                  <a:schemeClr val="tx2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noProof="0" dirty="0"/>
              <a:t>Click to add Claim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de-AT"/>
              <a:t>Daniel Huppmann</a:t>
            </a: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Open-Source Energy System Modeling, Lecture 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7F5633C8-4A1E-AE41-9551-4706842F4652}" type="slidenum">
              <a:rPr lang="uk-UA" smtClean="0"/>
              <a:pPr/>
              <a:t>‹Nr.›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17975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1425" y="6525344"/>
            <a:ext cx="6336704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0808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Open-Source Energy System Modeling, Lecture 2</a:t>
            </a:r>
            <a:endParaRPr lang="en-US" dirty="0"/>
          </a:p>
        </p:txBody>
      </p:sp>
      <p:sp>
        <p:nvSpPr>
          <p:cNvPr id="3789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912284" y="341784"/>
            <a:ext cx="10663767" cy="49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</a:t>
            </a:r>
          </a:p>
        </p:txBody>
      </p:sp>
      <p:sp>
        <p:nvSpPr>
          <p:cNvPr id="3789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284" y="1052737"/>
            <a:ext cx="10663767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583831" y="6525344"/>
            <a:ext cx="488833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lang="en-US" sz="1400" smtClean="0">
                <a:solidFill>
                  <a:srgbClr val="143C8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7F5633C8-4A1E-AE41-9551-4706842F4652}" type="slidenum">
              <a:rPr lang="uk-UA" smtClean="0"/>
              <a:pPr/>
              <a:t>‹Nr.›</a:t>
            </a:fld>
            <a:endParaRPr lang="uk-UA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7431370" y="6525344"/>
            <a:ext cx="4032448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lang="en-US" sz="1400" smtClean="0">
                <a:solidFill>
                  <a:srgbClr val="80808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AT" noProof="0"/>
              <a:t>Daniel Huppmann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1628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72" r:id="rId2"/>
    <p:sldLayoutId id="2147483755" r:id="rId3"/>
    <p:sldLayoutId id="2147483784" r:id="rId4"/>
    <p:sldLayoutId id="2147483786" r:id="rId5"/>
    <p:sldLayoutId id="2147483756" r:id="rId6"/>
    <p:sldLayoutId id="2147483785" r:id="rId7"/>
    <p:sldLayoutId id="2147483764" r:id="rId8"/>
    <p:sldLayoutId id="2147483759" r:id="rId9"/>
    <p:sldLayoutId id="2147483760" r:id="rId10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9pPr>
    </p:titleStyle>
    <p:bodyStyle>
      <a:lvl1pPr marL="271463" indent="-271463" algn="l" rtl="0" eaLnBrk="1" fontAlgn="base" hangingPunct="1">
        <a:spcBef>
          <a:spcPts val="1000"/>
        </a:spcBef>
        <a:spcAft>
          <a:spcPct val="0"/>
        </a:spcAft>
        <a:buSzPct val="80000"/>
        <a:buChar char="•"/>
        <a:defRPr sz="2200">
          <a:solidFill>
            <a:schemeClr val="tx1"/>
          </a:solidFill>
          <a:latin typeface="+mn-lt"/>
          <a:ea typeface="+mn-ea"/>
          <a:cs typeface="Calibri"/>
        </a:defRPr>
      </a:lvl1pPr>
      <a:lvl2pPr marL="534988" indent="-344488" algn="l" rtl="0" eaLnBrk="1" fontAlgn="base" hangingPunct="1">
        <a:spcBef>
          <a:spcPct val="20000"/>
        </a:spcBef>
        <a:spcAft>
          <a:spcPct val="0"/>
        </a:spcAft>
        <a:buSzPct val="100000"/>
        <a:buFontTx/>
        <a:buBlip>
          <a:blip r:embed="rId12"/>
        </a:buBlip>
        <a:defRPr sz="2200">
          <a:solidFill>
            <a:schemeClr val="tx1"/>
          </a:solidFill>
          <a:latin typeface="+mn-lt"/>
          <a:cs typeface="Calibri"/>
        </a:defRPr>
      </a:lvl2pPr>
      <a:lvl3pPr marL="446088" indent="-179388" algn="l" defTabSz="895350" rtl="0" eaLnBrk="1" fontAlgn="base" hangingPunct="1">
        <a:spcBef>
          <a:spcPct val="20000"/>
        </a:spcBef>
        <a:spcAft>
          <a:spcPct val="0"/>
        </a:spcAft>
        <a:buSzPct val="80000"/>
        <a:buFont typeface="Arial"/>
        <a:buChar char="•"/>
        <a:defRPr sz="2000">
          <a:solidFill>
            <a:schemeClr val="tx1"/>
          </a:solidFill>
          <a:latin typeface="+mn-lt"/>
          <a:cs typeface="Calibri"/>
        </a:defRPr>
      </a:lvl3pPr>
      <a:lvl4pPr marL="714375" indent="-357188" algn="l" defTabSz="714375" rtl="0" eaLnBrk="1" fontAlgn="base" hangingPunct="1">
        <a:spcBef>
          <a:spcPct val="20000"/>
        </a:spcBef>
        <a:spcAft>
          <a:spcPct val="0"/>
        </a:spcAft>
        <a:buSzPct val="100000"/>
        <a:buFontTx/>
        <a:buBlip>
          <a:blip r:embed="rId12"/>
        </a:buBlip>
        <a:defRPr sz="2000">
          <a:solidFill>
            <a:schemeClr val="tx1"/>
          </a:solidFill>
          <a:latin typeface="+mn-lt"/>
          <a:cs typeface="Calibri"/>
        </a:defRPr>
      </a:lvl4pPr>
      <a:lvl5pPr marL="1082675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911424" y="628229"/>
            <a:ext cx="1047260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title</a:t>
            </a:r>
          </a:p>
        </p:txBody>
      </p:sp>
      <p:sp>
        <p:nvSpPr>
          <p:cNvPr id="3789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424" y="1772817"/>
            <a:ext cx="1047260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buSzPct val="80000"/>
            </a:pPr>
            <a:r>
              <a:rPr lang="en-GB" noProof="0" dirty="0"/>
              <a:t>Click to edit Master text</a:t>
            </a:r>
          </a:p>
          <a:p>
            <a:pPr marL="534988" lvl="1" indent="-344488">
              <a:buSzPct val="100000"/>
              <a:buFontTx/>
              <a:buBlip>
                <a:blip r:embed="rId10"/>
              </a:buBlip>
            </a:pPr>
            <a:r>
              <a:rPr lang="en-GB" noProof="0" dirty="0"/>
              <a:t>Second level</a:t>
            </a:r>
          </a:p>
          <a:p>
            <a:pPr marL="446088" lvl="2" indent="-179388">
              <a:buFont typeface="Arial"/>
              <a:buChar char="•"/>
            </a:pPr>
            <a:r>
              <a:rPr lang="en-GB" noProof="0" dirty="0"/>
              <a:t>Third level</a:t>
            </a:r>
          </a:p>
          <a:p>
            <a:pPr lvl="3" indent="-357188">
              <a:buSzPct val="100000"/>
              <a:buFontTx/>
              <a:buBlip>
                <a:blip r:embed="rId10"/>
              </a:buBlip>
            </a:pPr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05D50191-F0B1-6247-9F44-6AF789CA4F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31370" y="6525344"/>
            <a:ext cx="4032448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AT" sz="1400" smtClean="0">
                <a:solidFill>
                  <a:srgbClr val="80808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algn="r"/>
            <a:r>
              <a:rPr lang="de-AT" noProof="0"/>
              <a:t>Daniel Huppmann</a:t>
            </a:r>
            <a:endParaRPr lang="en-GB" noProof="0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15F9757D-E90A-6B41-8220-9DCBBBDC8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425" y="6525344"/>
            <a:ext cx="6336704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400" smtClean="0">
                <a:solidFill>
                  <a:srgbClr val="80808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Open-Source Energy System Modeling, Lecture 2</a:t>
            </a:r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239DD396-9250-5E45-B0B3-E73E7E863F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3831" y="6525344"/>
            <a:ext cx="488833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uk-UA" sz="1400" smtClean="0">
                <a:solidFill>
                  <a:srgbClr val="143C8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algn="r"/>
            <a:fld id="{7F5633C8-4A1E-AE41-9551-4706842F4652}" type="slidenum">
              <a:rPr lang="en-GB" noProof="0" smtClean="0"/>
              <a:pPr algn="r"/>
              <a:t>‹Nr.›</a:t>
            </a:fld>
            <a:endParaRPr lang="en-GB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3" r:id="rId2"/>
    <p:sldLayoutId id="2147483729" r:id="rId3"/>
    <p:sldLayoutId id="2147483734" r:id="rId4"/>
    <p:sldLayoutId id="2147483782" r:id="rId5"/>
    <p:sldLayoutId id="2147483788" r:id="rId6"/>
    <p:sldLayoutId id="2147483789" r:id="rId7"/>
    <p:sldLayoutId id="2147483790" r:id="rId8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9pPr>
    </p:titleStyle>
    <p:bodyStyle>
      <a:lvl1pPr marL="271463" indent="-271463" algn="l" rtl="0" eaLnBrk="0" fontAlgn="base" hangingPunct="0">
        <a:spcBef>
          <a:spcPct val="20000"/>
        </a:spcBef>
        <a:spcAft>
          <a:spcPct val="0"/>
        </a:spcAft>
        <a:buChar char="•"/>
        <a:defRPr lang="en-US" sz="2200" dirty="0" smtClean="0">
          <a:solidFill>
            <a:schemeClr val="tx1"/>
          </a:solidFill>
          <a:latin typeface="+mn-lt"/>
          <a:ea typeface="+mn-ea"/>
          <a:cs typeface="Calibri"/>
        </a:defRPr>
      </a:lvl1pPr>
      <a:lvl2pPr marL="442913" indent="-257175" algn="l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lang="en-US" sz="2200" dirty="0" smtClean="0">
          <a:solidFill>
            <a:schemeClr val="tx1"/>
          </a:solidFill>
          <a:latin typeface="+mn-lt"/>
          <a:cs typeface="Calibri"/>
        </a:defRPr>
      </a:lvl2pPr>
      <a:lvl3pPr marL="533400" indent="-317500" algn="l" defTabSz="895350" rtl="0" eaLnBrk="0" fontAlgn="base" hangingPunct="0">
        <a:spcBef>
          <a:spcPct val="20000"/>
        </a:spcBef>
        <a:spcAft>
          <a:spcPct val="0"/>
        </a:spcAft>
        <a:buSzPct val="80000"/>
        <a:buFont typeface="Wingdings" charset="2"/>
        <a:buChar char="Ø"/>
        <a:defRPr lang="en-US" sz="2000" dirty="0" smtClean="0">
          <a:solidFill>
            <a:schemeClr val="tx1"/>
          </a:solidFill>
          <a:latin typeface="+mn-lt"/>
          <a:cs typeface="Calibri"/>
        </a:defRPr>
      </a:lvl3pPr>
      <a:lvl4pPr marL="714375" indent="-180975" algn="l" defTabSz="714375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lang="en-US" sz="2000" dirty="0" smtClean="0">
          <a:solidFill>
            <a:schemeClr val="tx1"/>
          </a:solidFill>
          <a:latin typeface="+mn-lt"/>
          <a:cs typeface="Calibri"/>
        </a:defRPr>
      </a:lvl4pPr>
      <a:lvl5pPr marL="1082675" indent="-228600" algn="l" rtl="0" eaLnBrk="0" fontAlgn="base" hangingPunct="0">
        <a:spcBef>
          <a:spcPct val="20000"/>
        </a:spcBef>
        <a:spcAft>
          <a:spcPct val="0"/>
        </a:spcAft>
        <a:buChar char="»"/>
        <a:defRPr lang="en-US" sz="1000" dirty="0" smtClean="0">
          <a:solidFill>
            <a:schemeClr val="tx1"/>
          </a:solidFill>
          <a:latin typeface="+mn-lt"/>
          <a:cs typeface="Calibri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xkcd.com/1205/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371/journal.pcbi.1005510" TargetMode="Externa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zenodo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tiff"/><Relationship Id="rId4" Type="http://schemas.openxmlformats.org/officeDocument/2006/relationships/hyperlink" Target="https://doi.org/10.1371/journal.pcbi.1005510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www.python.org/dev/peps/pep-0008/" TargetMode="External"/><Relationship Id="rId7" Type="http://schemas.openxmlformats.org/officeDocument/2006/relationships/image" Target="../media/image13.tiff"/><Relationship Id="rId2" Type="http://schemas.openxmlformats.org/officeDocument/2006/relationships/hyperlink" Target="https://black.readthedocs.io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readthedocs.org/" TargetMode="External"/><Relationship Id="rId5" Type="http://schemas.openxmlformats.org/officeDocument/2006/relationships/hyperlink" Target="http://www.sphinx-doc.org/" TargetMode="External"/><Relationship Id="rId4" Type="http://schemas.openxmlformats.org/officeDocument/2006/relationships/hyperlink" Target="https://google.github.io/styleguide/Rguide.xm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semver.org/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travis-ci.com/user/languages/python/#dependency-management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chris.beams.io/posts/git-commit/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gist.github.com/lukas-h/2a5d00690736b4c3a7ba" TargetMode="External"/><Relationship Id="rId13" Type="http://schemas.openxmlformats.org/officeDocument/2006/relationships/image" Target="../media/image9.tiff"/><Relationship Id="rId3" Type="http://schemas.openxmlformats.org/officeDocument/2006/relationships/hyperlink" Target="https://github.com/danielhuppmann/lecture-spring-2021" TargetMode="External"/><Relationship Id="rId7" Type="http://schemas.openxmlformats.org/officeDocument/2006/relationships/hyperlink" Target="http://www.apache.org/licenses/LICENSE-2.0" TargetMode="External"/><Relationship Id="rId12" Type="http://schemas.openxmlformats.org/officeDocument/2006/relationships/image" Target="../media/image8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itkraken.com/" TargetMode="External"/><Relationship Id="rId11" Type="http://schemas.openxmlformats.org/officeDocument/2006/relationships/image" Target="../media/image7.tiff"/><Relationship Id="rId5" Type="http://schemas.openxmlformats.org/officeDocument/2006/relationships/hyperlink" Target="https://guides.github.com/features/mastering-markdown/" TargetMode="External"/><Relationship Id="rId10" Type="http://schemas.openxmlformats.org/officeDocument/2006/relationships/hyperlink" Target="https://stickler-ci.com/" TargetMode="External"/><Relationship Id="rId4" Type="http://schemas.openxmlformats.org/officeDocument/2006/relationships/hyperlink" Target="https://github.com/" TargetMode="External"/><Relationship Id="rId9" Type="http://schemas.openxmlformats.org/officeDocument/2006/relationships/hyperlink" Target="https://anaconda.com/" TargetMode="External"/><Relationship Id="rId1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4">
            <a:extLst>
              <a:ext uri="{FF2B5EF4-FFF2-40B4-BE49-F238E27FC236}">
                <a16:creationId xmlns:a16="http://schemas.microsoft.com/office/drawing/2014/main" id="{A2B1C082-539F-CF4F-8F63-C3F6D06F13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Open-Source Energy System </a:t>
            </a:r>
            <a:r>
              <a:rPr lang="en-GB" dirty="0" err="1"/>
              <a:t>Modeling</a:t>
            </a:r>
            <a:br>
              <a:rPr lang="en-GB" dirty="0"/>
            </a:br>
            <a:r>
              <a:rPr lang="en-GB" dirty="0"/>
              <a:t>TU Wien, VU 370.062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0B20D-FA72-FD4F-9311-BBDA349877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Dipl.-Ing. Dr. Daniel Huppmann</a:t>
            </a:r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0AE4D2E-19CA-ED4D-A7E8-FA9B1538E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Lecture 2:</a:t>
            </a:r>
            <a:br>
              <a:rPr lang="en-GB" dirty="0"/>
            </a:br>
            <a:r>
              <a:rPr lang="en-GB" dirty="0"/>
              <a:t>Hands-on example of working with git</a:t>
            </a:r>
          </a:p>
        </p:txBody>
      </p:sp>
      <p:pic>
        <p:nvPicPr>
          <p:cNvPr id="14" name="Bild 15">
            <a:extLst>
              <a:ext uri="{FF2B5EF4-FFF2-40B4-BE49-F238E27FC236}">
                <a16:creationId xmlns:a16="http://schemas.microsoft.com/office/drawing/2014/main" id="{1EAF49F9-C9EA-794D-A74C-30F4CC0EC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660" y="260648"/>
            <a:ext cx="917541" cy="900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7F666B6-A91F-254E-A663-22F3BBD9A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59" y="260648"/>
            <a:ext cx="3013636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6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4BEE274-FDBA-CA4A-83D5-6AE8D186D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practical considerations and advice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2AF8CD4-63E9-A34F-9F8A-46E468A017AE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E845E-13EB-CB41-A29F-B3B35439A8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Part 3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C8586932-3E1E-0940-AFFC-B4471E08FBB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7F5633C8-4A1E-AE41-9551-4706842F4652}" type="slidenum">
              <a:rPr lang="en-GB" noProof="0" smtClean="0"/>
              <a:pPr algn="r"/>
              <a:t>10</a:t>
            </a:fld>
            <a:endParaRPr lang="en-GB" noProof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D26FC51-F023-EB45-A7D5-70B37DA0628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r>
              <a:rPr lang="de-AT" noProof="0"/>
              <a:t>Daniel Huppmann</a:t>
            </a:r>
            <a:endParaRPr lang="en-GB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2CD59CE-66F2-1746-BD06-653D5070FA4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noProof="0"/>
              <a:t>Open-Source Energy System Modeling, Lecture 2</a:t>
            </a:r>
          </a:p>
        </p:txBody>
      </p:sp>
    </p:spTree>
    <p:extLst>
      <p:ext uri="{BB962C8B-B14F-4D97-AF65-F5344CB8AC3E}">
        <p14:creationId xmlns:p14="http://schemas.microsoft.com/office/powerpoint/2010/main" val="67866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40753D5A-70F7-0943-81AF-D7458E8F8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 allocation for increasing efficiency through automation 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98E8B83-FCB9-A74B-8C83-2B7977E78F0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xkcd</a:t>
            </a:r>
            <a:r>
              <a:rPr lang="en-GB" dirty="0"/>
              <a:t> by </a:t>
            </a:r>
            <a:r>
              <a:rPr lang="de-AT" dirty="0"/>
              <a:t>Randall</a:t>
            </a:r>
            <a:r>
              <a:rPr lang="en-GB" dirty="0"/>
              <a:t> Munroe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EEC43CF-8969-394E-AF31-A7CFE0E2B8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Is it worth the time to automate repetitive tasks? Probably not really...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955FB208-1504-834B-BAF4-22F9BA5B4406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7F5633C8-4A1E-AE41-9551-4706842F4652}" type="slidenum">
              <a:rPr lang="uk-UA" smtClean="0"/>
              <a:pPr/>
              <a:t>11</a:t>
            </a:fld>
            <a:endParaRPr lang="uk-UA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70D1B71-16CD-9743-8147-FBEB2A5A2623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de-AT"/>
              <a:t>Daniel Huppmann</a:t>
            </a:r>
            <a:endParaRPr lang="hr-HR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D04ACA8-E80A-8443-8057-CAFD46ED6E14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Open-Source Energy System Modeling, Lecture 2</a:t>
            </a:r>
            <a:endParaRPr lang="en-US" dirty="0"/>
          </a:p>
        </p:txBody>
      </p:sp>
      <p:pic>
        <p:nvPicPr>
          <p:cNvPr id="14" name="Inhaltsplatzhalter 13">
            <a:extLst>
              <a:ext uri="{FF2B5EF4-FFF2-40B4-BE49-F238E27FC236}">
                <a16:creationId xmlns:a16="http://schemas.microsoft.com/office/drawing/2014/main" id="{E65C02BC-BA69-534A-926A-814541131FC2}"/>
              </a:ext>
            </a:extLst>
          </p:cNvPr>
          <p:cNvPicPr>
            <a:picLocks noGrp="1" noChangeAspect="1"/>
          </p:cNvPicPr>
          <p:nvPr>
            <p:ph sz="quarter" idx="2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793" y="1628775"/>
            <a:ext cx="5407752" cy="4392613"/>
          </a:xfrm>
        </p:spPr>
      </p:pic>
    </p:spTree>
    <p:extLst>
      <p:ext uri="{BB962C8B-B14F-4D97-AF65-F5344CB8AC3E}">
        <p14:creationId xmlns:p14="http://schemas.microsoft.com/office/powerpoint/2010/main" val="211947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0624EE-2B2C-0A4B-9213-9A459644B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Good enough scientific programming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3175B8-623A-E64B-8D49-71C4FD7126E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11426" y="1988864"/>
            <a:ext cx="10657184" cy="4104431"/>
          </a:xfrm>
        </p:spPr>
        <p:txBody>
          <a:bodyPr/>
          <a:lstStyle/>
          <a:p>
            <a:pPr marL="0" indent="0">
              <a:buNone/>
            </a:pPr>
            <a:r>
              <a:rPr lang="en-GB" sz="2100" dirty="0"/>
              <a:t>Data management:</a:t>
            </a:r>
          </a:p>
          <a:p>
            <a:pPr lvl="1"/>
            <a:r>
              <a:rPr lang="en-GB" sz="2100" dirty="0"/>
              <a:t>save both raw and intermediate forms, create tidy data amenable to analysis</a:t>
            </a:r>
          </a:p>
          <a:p>
            <a:pPr marL="0" indent="0">
              <a:buNone/>
            </a:pPr>
            <a:r>
              <a:rPr lang="en-GB" sz="2100" dirty="0"/>
              <a:t>Software:</a:t>
            </a:r>
          </a:p>
          <a:p>
            <a:pPr lvl="1"/>
            <a:r>
              <a:rPr lang="en-GB" sz="2100" dirty="0"/>
              <a:t>write, organize, and sharing scripts and programs used in the analysis following best practices</a:t>
            </a:r>
          </a:p>
          <a:p>
            <a:pPr marL="0" indent="0">
              <a:buNone/>
            </a:pPr>
            <a:r>
              <a:rPr lang="en-GB" sz="2100" dirty="0"/>
              <a:t>Collaboration:</a:t>
            </a:r>
          </a:p>
          <a:p>
            <a:pPr lvl="1"/>
            <a:r>
              <a:rPr lang="en-GB" sz="2100" dirty="0"/>
              <a:t>make it easy for existing and new collaborators to understand and contribute to a project</a:t>
            </a:r>
          </a:p>
          <a:p>
            <a:pPr marL="0" indent="0">
              <a:buNone/>
            </a:pPr>
            <a:r>
              <a:rPr lang="en-GB" sz="2100" dirty="0"/>
              <a:t>Project organization:	</a:t>
            </a:r>
          </a:p>
          <a:p>
            <a:pPr lvl="1"/>
            <a:r>
              <a:rPr lang="en-GB" sz="2100" dirty="0"/>
              <a:t>organize the digital artefacts of a project to ease discovery and understanding</a:t>
            </a:r>
          </a:p>
          <a:p>
            <a:pPr marL="0" indent="0">
              <a:buNone/>
            </a:pPr>
            <a:r>
              <a:rPr lang="en-GB" sz="2100" dirty="0"/>
              <a:t>Manuscripts:</a:t>
            </a:r>
          </a:p>
          <a:p>
            <a:pPr lvl="1"/>
            <a:r>
              <a:rPr lang="en-GB" sz="2100" dirty="0"/>
              <a:t>write manuscripts with a clear audit trail and minimize manual merging of conflicts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85FFBC3-BACE-DC4F-B325-D0788E99C44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dirty="0"/>
              <a:t>Adapted from Greg Wilson et al. Good enough practices in scientific computing. </a:t>
            </a:r>
            <a:r>
              <a:rPr lang="de-AT" i="1" dirty="0" err="1"/>
              <a:t>PLoS</a:t>
            </a:r>
            <a:r>
              <a:rPr lang="de-AT" i="1" dirty="0"/>
              <a:t> </a:t>
            </a:r>
            <a:r>
              <a:rPr lang="de-AT" i="1" dirty="0" err="1"/>
              <a:t>Comput</a:t>
            </a:r>
            <a:r>
              <a:rPr lang="de-AT" i="1" dirty="0"/>
              <a:t>. </a:t>
            </a:r>
            <a:r>
              <a:rPr lang="de-AT" i="1" dirty="0" err="1"/>
              <a:t>Biol</a:t>
            </a:r>
            <a:r>
              <a:rPr lang="de-AT" i="1" dirty="0"/>
              <a:t>.</a:t>
            </a:r>
            <a:r>
              <a:rPr lang="de-AT" dirty="0"/>
              <a:t> 13(6), 2017.</a:t>
            </a:r>
            <a:br>
              <a:rPr lang="de-AT" dirty="0"/>
            </a:br>
            <a:r>
              <a:rPr lang="de-AT" dirty="0" err="1"/>
              <a:t>doi</a:t>
            </a:r>
            <a:r>
              <a:rPr lang="de-AT" dirty="0"/>
              <a:t>: </a:t>
            </a:r>
            <a:r>
              <a:rPr lang="de-AT" dirty="0">
                <a:hlinkClick r:id="rId2"/>
              </a:rPr>
              <a:t>10.1371/journal.pcbi.1005510</a:t>
            </a:r>
            <a:endParaRPr lang="en-GB" dirty="0"/>
          </a:p>
          <a:p>
            <a:endParaRPr lang="en-GB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6249A87-84CC-5540-BACD-76A95D6636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You don’t have to have a PhD in IT to do decent scientific programming!</a:t>
            </a:r>
            <a:br>
              <a:rPr lang="en-GB" dirty="0"/>
            </a:br>
            <a:r>
              <a:rPr lang="en-GB" dirty="0"/>
              <a:t>In fact, it might actually help...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8301196-E3E7-D846-85B1-15A9F6528111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de-AT"/>
              <a:t>Daniel Huppmann</a:t>
            </a:r>
            <a:endParaRPr lang="hr-HR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6FF7D040-B3F0-E34F-9533-DAB7B3321604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Open-Source Energy System Modeling, Lecture 2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A55433-A33B-C34D-A6B8-1CB2963D9B6D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7F5633C8-4A1E-AE41-9551-4706842F4652}" type="slidenum">
              <a:rPr lang="uk-UA" smtClean="0"/>
              <a:pPr/>
              <a:t>12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9291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029971-54D8-7442-822F-5F3531A45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Good enough scientific programming – Software 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F7E6E-5829-7D46-BA65-3AAE7A501566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11426" y="1628824"/>
            <a:ext cx="10657184" cy="4392464"/>
          </a:xfrm>
        </p:spPr>
        <p:txBody>
          <a:bodyPr/>
          <a:lstStyle/>
          <a:p>
            <a:r>
              <a:rPr lang="en-GB" sz="2100" dirty="0"/>
              <a:t>Place a brief explanatory comment at the start of every program.</a:t>
            </a:r>
          </a:p>
          <a:p>
            <a:r>
              <a:rPr lang="en-GB" sz="2100" dirty="0"/>
              <a:t>Do not comment and uncomment sections of code to control a program's behaviour.</a:t>
            </a:r>
          </a:p>
          <a:p>
            <a:r>
              <a:rPr lang="en-GB" sz="2100" dirty="0"/>
              <a:t>Decompose programs into functions, and try to keep each function short enough for one screen.</a:t>
            </a:r>
          </a:p>
          <a:p>
            <a:r>
              <a:rPr lang="en-GB" sz="2100" dirty="0"/>
              <a:t>Be ruthless about eliminating duplication.</a:t>
            </a:r>
          </a:p>
          <a:p>
            <a:r>
              <a:rPr lang="en-GB" sz="2100" dirty="0"/>
              <a:t>Always search for well-maintained software libraries that do what you need.</a:t>
            </a:r>
          </a:p>
          <a:p>
            <a:r>
              <a:rPr lang="en-GB" sz="2100" dirty="0"/>
              <a:t>Test libraries before relying on them.</a:t>
            </a:r>
          </a:p>
          <a:p>
            <a:r>
              <a:rPr lang="en-GB" sz="2100" dirty="0"/>
              <a:t>Give functions and variables meaningful names.</a:t>
            </a:r>
          </a:p>
          <a:p>
            <a:r>
              <a:rPr lang="en-GB" sz="2100" dirty="0"/>
              <a:t>Make dependencies and requirements explicit.</a:t>
            </a:r>
          </a:p>
          <a:p>
            <a:r>
              <a:rPr lang="en-GB" sz="2100" dirty="0"/>
              <a:t>Provide a simple example or test data set.</a:t>
            </a:r>
          </a:p>
          <a:p>
            <a:r>
              <a:rPr lang="en-GB" sz="2100" dirty="0"/>
              <a:t>Submit code to a reputable DOI-issuing repository (e.g., </a:t>
            </a:r>
            <a:r>
              <a:rPr lang="en-GB" sz="2100" dirty="0" err="1">
                <a:hlinkClick r:id="rId3"/>
              </a:rPr>
              <a:t>zenodo</a:t>
            </a:r>
            <a:r>
              <a:rPr lang="en-GB" sz="2100" dirty="0"/>
              <a:t>).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765F0BA-7BF9-EA43-83C6-67EFCB05501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11426" y="6093296"/>
            <a:ext cx="10657184" cy="288008"/>
          </a:xfrm>
        </p:spPr>
        <p:txBody>
          <a:bodyPr/>
          <a:lstStyle/>
          <a:p>
            <a:r>
              <a:rPr lang="en-GB" dirty="0"/>
              <a:t>Adapted from Greg Wilson et al. Good enough practices in scientific computing. </a:t>
            </a:r>
            <a:r>
              <a:rPr lang="de-AT" i="1" dirty="0" err="1"/>
              <a:t>PLoS</a:t>
            </a:r>
            <a:r>
              <a:rPr lang="de-AT" i="1" dirty="0"/>
              <a:t> </a:t>
            </a:r>
            <a:r>
              <a:rPr lang="de-AT" i="1" dirty="0" err="1"/>
              <a:t>Comput</a:t>
            </a:r>
            <a:r>
              <a:rPr lang="de-AT" i="1" dirty="0"/>
              <a:t>. </a:t>
            </a:r>
            <a:r>
              <a:rPr lang="de-AT" i="1" dirty="0" err="1"/>
              <a:t>Biol</a:t>
            </a:r>
            <a:r>
              <a:rPr lang="de-AT" i="1" dirty="0"/>
              <a:t>.</a:t>
            </a:r>
            <a:r>
              <a:rPr lang="de-AT" dirty="0"/>
              <a:t> 13(6), 2017. </a:t>
            </a:r>
            <a:br>
              <a:rPr lang="de-AT" dirty="0"/>
            </a:br>
            <a:r>
              <a:rPr lang="de-AT" dirty="0" err="1"/>
              <a:t>doi</a:t>
            </a:r>
            <a:r>
              <a:rPr lang="de-AT" dirty="0"/>
              <a:t>: </a:t>
            </a:r>
            <a:r>
              <a:rPr lang="de-AT" dirty="0">
                <a:hlinkClick r:id="rId4"/>
              </a:rPr>
              <a:t>10.1371/journal.pcbi.1005510</a:t>
            </a:r>
            <a:endParaRPr lang="en-GB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2E2797B-6C06-FF4E-A562-51C4518B85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Your worst collaborator? Yourself  from six months ago...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9B2E89FF-236D-8D43-858D-64A44C62DC49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de-AT"/>
              <a:t>Daniel Huppmann</a:t>
            </a:r>
            <a:endParaRPr lang="hr-HR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C95E94F-3832-2E4F-BA3E-7E0A0C55C505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Open-Source Energy System Modeling, Lecture 2</a:t>
            </a:r>
            <a:endParaRPr lang="en-US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0765DA6-32ED-934C-8623-9A9A6A5922F1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7F5633C8-4A1E-AE41-9551-4706842F4652}" type="slidenum">
              <a:rPr lang="uk-UA" smtClean="0"/>
              <a:pPr/>
              <a:t>13</a:t>
            </a:fld>
            <a:endParaRPr lang="uk-UA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5D7A67FC-5A45-9141-9436-1DA40D121B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6831" y="5514079"/>
            <a:ext cx="1397000" cy="508000"/>
          </a:xfrm>
          <a:prstGeom prst="rect">
            <a:avLst/>
          </a:prstGeom>
        </p:spPr>
      </p:pic>
      <p:sp>
        <p:nvSpPr>
          <p:cNvPr id="21" name="Gewitterblitz 20">
            <a:extLst>
              <a:ext uri="{FF2B5EF4-FFF2-40B4-BE49-F238E27FC236}">
                <a16:creationId xmlns:a16="http://schemas.microsoft.com/office/drawing/2014/main" id="{4214B2A0-744E-F744-902C-BD787E5CC70C}"/>
              </a:ext>
            </a:extLst>
          </p:cNvPr>
          <p:cNvSpPr/>
          <p:nvPr/>
        </p:nvSpPr>
        <p:spPr>
          <a:xfrm rot="795603">
            <a:off x="257990" y="1881071"/>
            <a:ext cx="576064" cy="648072"/>
          </a:xfrm>
          <a:prstGeom prst="lightningBol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9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D9B63F-8D7D-3B42-8FAD-A6FC3CCE1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Code style guides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2F4CF8-A7D2-DA40-B606-60251FACF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Which programming language to use, which other conventions to follow?</a:t>
            </a:r>
          </a:p>
          <a:p>
            <a:pPr lvl="1"/>
            <a:r>
              <a:rPr lang="en-GB" dirty="0"/>
              <a:t>If you don’t have a strong preference: follow the community or your room (office) mate!</a:t>
            </a:r>
          </a:p>
          <a:p>
            <a:pPr marL="0" indent="0">
              <a:buNone/>
            </a:pPr>
            <a:r>
              <a:rPr lang="en-GB" dirty="0"/>
              <a:t>Some practical guidelines:</a:t>
            </a:r>
          </a:p>
          <a:p>
            <a:pPr lvl="1"/>
            <a:r>
              <a:rPr lang="en-GB" dirty="0"/>
              <a:t>Follow a coding etiquette, e.g., </a:t>
            </a:r>
            <a:r>
              <a:rPr lang="en-GB" dirty="0">
                <a:hlinkClick r:id="rId2"/>
              </a:rPr>
              <a:t>Black</a:t>
            </a:r>
            <a:r>
              <a:rPr lang="en-GB" dirty="0"/>
              <a:t> &amp; </a:t>
            </a:r>
            <a:r>
              <a:rPr lang="en-GB" dirty="0">
                <a:hlinkClick r:id="rId3"/>
              </a:rPr>
              <a:t>PEP8</a:t>
            </a:r>
            <a:r>
              <a:rPr lang="en-GB" dirty="0"/>
              <a:t> for Python, Google’s </a:t>
            </a:r>
            <a:r>
              <a:rPr lang="en-GB" dirty="0">
                <a:hlinkClick r:id="rId4"/>
              </a:rPr>
              <a:t>R style guide</a:t>
            </a:r>
            <a:endParaRPr lang="en-GB" dirty="0"/>
          </a:p>
          <a:p>
            <a:pPr lvl="1"/>
            <a:r>
              <a:rPr lang="en-GB" dirty="0"/>
              <a:t>For larger projects, agree on a folder structure and hierarchy early (source data, etc.)</a:t>
            </a:r>
          </a:p>
          <a:p>
            <a:pPr lvl="1">
              <a:tabLst>
                <a:tab pos="9234488" algn="l"/>
              </a:tabLst>
            </a:pPr>
            <a:r>
              <a:rPr lang="en-GB" dirty="0"/>
              <a:t>Only change folder structure when it’s really necessary</a:t>
            </a:r>
          </a:p>
          <a:p>
            <a:pPr lvl="1">
              <a:tabLst>
                <a:tab pos="9234488" algn="l"/>
              </a:tabLst>
            </a:pPr>
            <a:r>
              <a:rPr lang="en-GB" dirty="0"/>
              <a:t>For more complex code (e.g., packages), use tools to automatically</a:t>
            </a:r>
            <a:br>
              <a:rPr lang="en-GB" dirty="0"/>
            </a:br>
            <a:r>
              <a:rPr lang="en-GB" dirty="0"/>
              <a:t>build documentation such as </a:t>
            </a:r>
            <a:r>
              <a:rPr lang="en-GB" dirty="0">
                <a:hlinkClick r:id="rId5"/>
              </a:rPr>
              <a:t>Sphinx</a:t>
            </a:r>
            <a:r>
              <a:rPr lang="en-GB" dirty="0"/>
              <a:t> and </a:t>
            </a:r>
            <a:r>
              <a:rPr lang="en-GB" dirty="0">
                <a:hlinkClick r:id="rId6"/>
              </a:rPr>
              <a:t>readthedocs.org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Keep in mind...</a:t>
            </a:r>
          </a:p>
          <a:p>
            <a:pPr lvl="1"/>
            <a:r>
              <a:rPr lang="en-GB" dirty="0"/>
              <a:t>Code is read more often than it is written</a:t>
            </a:r>
          </a:p>
          <a:p>
            <a:pPr lvl="1"/>
            <a:r>
              <a:rPr lang="en-GB" dirty="0"/>
              <a:t>Good code should not need a lot of documentation</a:t>
            </a:r>
          </a:p>
          <a:p>
            <a:pPr lvl="1"/>
            <a:r>
              <a:rPr lang="en-GB" dirty="0"/>
              <a:t>Key criteria: readability and consistency with (future) collaborators </a:t>
            </a:r>
            <a:r>
              <a:rPr lang="en-GB" i="1" dirty="0"/>
              <a:t>and yourself!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961E3F6-05F8-C24E-9454-5069D3D515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Programming should be seen as a (not foreign) language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60542295-3B5E-6548-9F36-20AA7C3B4A0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AT"/>
              <a:t>Daniel Huppmann</a:t>
            </a:r>
            <a:endParaRPr lang="hr-HR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98823D32-FFA0-E346-A840-D0B37CBCE3D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Open-Source Energy System Modeling, Lecture 2</a:t>
            </a:r>
            <a:endParaRPr lang="en-US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5D0AAAA-B481-A34C-9730-76A15612A8D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F5633C8-4A1E-AE41-9551-4706842F4652}" type="slidenum">
              <a:rPr lang="uk-UA" smtClean="0"/>
              <a:pPr/>
              <a:t>14</a:t>
            </a:fld>
            <a:endParaRPr lang="uk-UA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68CA367-232A-8349-8E50-1403B6EE64B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5437" b="33556"/>
          <a:stretch/>
        </p:blipFill>
        <p:spPr>
          <a:xfrm>
            <a:off x="9245299" y="4077072"/>
            <a:ext cx="2322286" cy="72008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3C11213-BF68-0C41-96E2-0FCDD92794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430" y="2636912"/>
            <a:ext cx="1532971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29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CBB8C6-C1DC-0E40-B1B4-DDF3BC60F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Software releases and semantic versioning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AD7E130-56B2-0A45-ACA7-3E3713D0D9F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ln w="38100"/>
        </p:spPr>
        <p:txBody>
          <a:bodyPr/>
          <a:lstStyle/>
          <a:p>
            <a:pPr marL="0" indent="0">
              <a:buNone/>
            </a:pPr>
            <a:r>
              <a:rPr lang="en-GB" dirty="0"/>
              <a:t>Semantic versioning uses a structure like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&lt;MAJOR&gt;.&lt;MINOR&gt;.&lt;PATCH&gt;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For a new release (i.e., a published version), you </a:t>
            </a:r>
            <a:r>
              <a:rPr lang="en-GB" i="1" dirty="0"/>
              <a:t>MUST</a:t>
            </a:r>
            <a:r>
              <a:rPr lang="en-GB" dirty="0"/>
              <a:t> increment...</a:t>
            </a:r>
          </a:p>
          <a:p>
            <a:pPr lvl="1"/>
            <a:r>
              <a:rPr lang="en-GB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MAJOR</a:t>
            </a:r>
            <a:r>
              <a:rPr lang="en-GB" dirty="0"/>
              <a:t> when making incompatible API changes,</a:t>
            </a:r>
          </a:p>
          <a:p>
            <a:pPr lvl="1"/>
            <a:r>
              <a:rPr lang="en-GB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MINOR</a:t>
            </a:r>
            <a:r>
              <a:rPr lang="en-GB" dirty="0"/>
              <a:t> when adding backwards-compatible functionality,</a:t>
            </a:r>
          </a:p>
          <a:p>
            <a:pPr lvl="1"/>
            <a:r>
              <a:rPr lang="en-GB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PATCH</a:t>
            </a:r>
            <a:r>
              <a:rPr lang="en-GB" dirty="0"/>
              <a:t> when making backwards-compatible bug fixes.</a:t>
            </a:r>
          </a:p>
          <a:p>
            <a:pPr marL="0" indent="0">
              <a:buNone/>
            </a:pPr>
            <a:r>
              <a:rPr lang="en-GB" dirty="0"/>
              <a:t>Other considerations:</a:t>
            </a:r>
          </a:p>
          <a:p>
            <a:pPr lvl="2"/>
            <a:r>
              <a:rPr lang="en-GB" dirty="0"/>
              <a:t>Major version zero (</a:t>
            </a:r>
            <a:r>
              <a:rPr lang="en-GB" sz="2200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0.y.z</a:t>
            </a:r>
            <a:r>
              <a:rPr lang="en-GB" dirty="0"/>
              <a:t>) is for initial development. Anything may change at any time.</a:t>
            </a:r>
          </a:p>
          <a:p>
            <a:pPr lvl="2"/>
            <a:r>
              <a:rPr lang="en-GB" dirty="0"/>
              <a:t>Version </a:t>
            </a:r>
            <a:r>
              <a:rPr lang="en-GB" sz="2200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1.0.0</a:t>
            </a:r>
            <a:r>
              <a:rPr lang="en-GB" dirty="0"/>
              <a:t> defines the public API. After that, rules above must always be followed.</a:t>
            </a:r>
          </a:p>
          <a:p>
            <a:pPr lvl="2"/>
            <a:r>
              <a:rPr lang="en-GB" dirty="0"/>
              <a:t>Downstream version numbers </a:t>
            </a:r>
            <a:r>
              <a:rPr lang="en-GB" i="1" dirty="0"/>
              <a:t>MUST</a:t>
            </a:r>
            <a:r>
              <a:rPr lang="en-GB" dirty="0"/>
              <a:t> be reset to 0 when incrementing a version number.</a:t>
            </a:r>
          </a:p>
          <a:p>
            <a:pPr lvl="2"/>
            <a:r>
              <a:rPr lang="en-GB" dirty="0"/>
              <a:t>You </a:t>
            </a:r>
            <a:r>
              <a:rPr lang="en-GB" i="1" dirty="0"/>
              <a:t>MAY</a:t>
            </a:r>
            <a:r>
              <a:rPr lang="en-GB" dirty="0"/>
              <a:t> increment when substantial new internal features are added.</a:t>
            </a:r>
          </a:p>
          <a:p>
            <a:pPr lvl="2"/>
            <a:r>
              <a:rPr lang="en-GB" dirty="0"/>
              <a:t>A pre-release version </a:t>
            </a:r>
            <a:r>
              <a:rPr lang="en-GB" i="1" dirty="0"/>
              <a:t>MAY</a:t>
            </a:r>
            <a:r>
              <a:rPr lang="en-GB" dirty="0"/>
              <a:t> be denoted by appending a string, e.g., </a:t>
            </a:r>
            <a:r>
              <a:rPr lang="en-GB" sz="2200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1.0.0-alpha</a:t>
            </a:r>
            <a:r>
              <a:rPr lang="en-GB" dirty="0"/>
              <a:t>.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521A47C-2F02-EF4A-88D5-6D3CE561FBB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dirty="0"/>
              <a:t>Adapted from Semantic Versioning 2.0.0, </a:t>
            </a:r>
            <a:r>
              <a:rPr lang="en-GB" dirty="0">
                <a:hlinkClick r:id="rId2"/>
              </a:rPr>
              <a:t>semver.org</a:t>
            </a:r>
            <a:endParaRPr lang="en-GB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1A636A1-9E94-5A4E-ABD9-B6B1C3EC46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If a piece of software is used by multiple people, clear versioning is critical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143D9233-2276-9D43-89FB-894CDDEE385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7F5633C8-4A1E-AE41-9551-4706842F4652}" type="slidenum">
              <a:rPr lang="uk-UA" smtClean="0"/>
              <a:pPr/>
              <a:t>15</a:t>
            </a:fld>
            <a:endParaRPr lang="uk-UA" dirty="0"/>
          </a:p>
        </p:txBody>
      </p:sp>
      <p:sp>
        <p:nvSpPr>
          <p:cNvPr id="17" name="Abgerundetes Rechteck 16">
            <a:extLst>
              <a:ext uri="{FF2B5EF4-FFF2-40B4-BE49-F238E27FC236}">
                <a16:creationId xmlns:a16="http://schemas.microsoft.com/office/drawing/2014/main" id="{C602AA22-69AA-A745-87DA-33943C5D6138}"/>
              </a:ext>
            </a:extLst>
          </p:cNvPr>
          <p:cNvSpPr/>
          <p:nvPr/>
        </p:nvSpPr>
        <p:spPr>
          <a:xfrm>
            <a:off x="10974037" y="1498489"/>
            <a:ext cx="720000" cy="3600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600" dirty="0">
                <a:latin typeface="Calibri"/>
                <a:cs typeface="Calibri"/>
              </a:rPr>
              <a:t>0.1</a:t>
            </a:r>
          </a:p>
        </p:txBody>
      </p:sp>
      <p:sp>
        <p:nvSpPr>
          <p:cNvPr id="18" name="Abgerundetes Rechteck 17">
            <a:extLst>
              <a:ext uri="{FF2B5EF4-FFF2-40B4-BE49-F238E27FC236}">
                <a16:creationId xmlns:a16="http://schemas.microsoft.com/office/drawing/2014/main" id="{B621C34D-F2FB-E048-A3D5-D2B90ED6DA79}"/>
              </a:ext>
            </a:extLst>
          </p:cNvPr>
          <p:cNvSpPr/>
          <p:nvPr/>
        </p:nvSpPr>
        <p:spPr>
          <a:xfrm>
            <a:off x="10613997" y="3566069"/>
            <a:ext cx="720000" cy="36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600" dirty="0">
                <a:latin typeface="Calibri"/>
                <a:cs typeface="Calibri"/>
              </a:rPr>
              <a:t>1.0</a:t>
            </a:r>
          </a:p>
        </p:txBody>
      </p:sp>
      <p:sp>
        <p:nvSpPr>
          <p:cNvPr id="19" name="Abgerundetes Rechteck 18">
            <a:extLst>
              <a:ext uri="{FF2B5EF4-FFF2-40B4-BE49-F238E27FC236}">
                <a16:creationId xmlns:a16="http://schemas.microsoft.com/office/drawing/2014/main" id="{4AFAB818-8D32-2440-8CA1-C97B7E1BB09D}"/>
              </a:ext>
            </a:extLst>
          </p:cNvPr>
          <p:cNvSpPr/>
          <p:nvPr/>
        </p:nvSpPr>
        <p:spPr>
          <a:xfrm>
            <a:off x="10920616" y="5220133"/>
            <a:ext cx="720000" cy="374571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600" dirty="0">
                <a:latin typeface="Calibri"/>
                <a:cs typeface="Calibri"/>
              </a:rPr>
              <a:t>1.2</a:t>
            </a:r>
          </a:p>
        </p:txBody>
      </p: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F66836BC-B123-844F-9C58-684632DDBBFD}"/>
              </a:ext>
            </a:extLst>
          </p:cNvPr>
          <p:cNvSpPr/>
          <p:nvPr/>
        </p:nvSpPr>
        <p:spPr>
          <a:xfrm>
            <a:off x="10613997" y="6061739"/>
            <a:ext cx="720000" cy="36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600" dirty="0">
                <a:latin typeface="Calibri"/>
                <a:cs typeface="Calibri"/>
              </a:rPr>
              <a:t>2.0</a:t>
            </a:r>
          </a:p>
        </p:txBody>
      </p:sp>
      <p:sp>
        <p:nvSpPr>
          <p:cNvPr id="21" name="Abgerundetes Rechteck 20">
            <a:extLst>
              <a:ext uri="{FF2B5EF4-FFF2-40B4-BE49-F238E27FC236}">
                <a16:creationId xmlns:a16="http://schemas.microsoft.com/office/drawing/2014/main" id="{310EEF44-ED2C-1847-8CBA-E7CAB63733A2}"/>
              </a:ext>
            </a:extLst>
          </p:cNvPr>
          <p:cNvSpPr/>
          <p:nvPr/>
        </p:nvSpPr>
        <p:spPr>
          <a:xfrm>
            <a:off x="11280656" y="1912005"/>
            <a:ext cx="720000" cy="36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600" dirty="0">
                <a:latin typeface="Calibri"/>
                <a:cs typeface="Calibri"/>
              </a:rPr>
              <a:t>0.1.1</a:t>
            </a:r>
          </a:p>
        </p:txBody>
      </p:sp>
      <p:sp>
        <p:nvSpPr>
          <p:cNvPr id="22" name="Abgerundetes Rechteck 21">
            <a:extLst>
              <a:ext uri="{FF2B5EF4-FFF2-40B4-BE49-F238E27FC236}">
                <a16:creationId xmlns:a16="http://schemas.microsoft.com/office/drawing/2014/main" id="{9B76EE20-5D2E-9A4F-99E0-EAAA801B355E}"/>
              </a:ext>
            </a:extLst>
          </p:cNvPr>
          <p:cNvSpPr/>
          <p:nvPr/>
        </p:nvSpPr>
        <p:spPr>
          <a:xfrm>
            <a:off x="10920616" y="4806617"/>
            <a:ext cx="720000" cy="3600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600" dirty="0">
                <a:latin typeface="Calibri"/>
                <a:cs typeface="Calibri"/>
              </a:rPr>
              <a:t>1.1</a:t>
            </a:r>
          </a:p>
        </p:txBody>
      </p:sp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5C3FB9B6-7FC3-4E49-8C6F-0F73B21A33CD}"/>
              </a:ext>
            </a:extLst>
          </p:cNvPr>
          <p:cNvSpPr/>
          <p:nvPr/>
        </p:nvSpPr>
        <p:spPr>
          <a:xfrm>
            <a:off x="11280656" y="3979585"/>
            <a:ext cx="720000" cy="3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600" dirty="0">
                <a:latin typeface="Calibri"/>
                <a:cs typeface="Calibri"/>
              </a:rPr>
              <a:t>1.0.1</a:t>
            </a:r>
          </a:p>
        </p:txBody>
      </p:sp>
      <p:sp>
        <p:nvSpPr>
          <p:cNvPr id="24" name="Abgerundetes Rechteck 23">
            <a:extLst>
              <a:ext uri="{FF2B5EF4-FFF2-40B4-BE49-F238E27FC236}">
                <a16:creationId xmlns:a16="http://schemas.microsoft.com/office/drawing/2014/main" id="{EB73E646-A4F8-044E-8B7A-E883502AC7E9}"/>
              </a:ext>
            </a:extLst>
          </p:cNvPr>
          <p:cNvSpPr/>
          <p:nvPr/>
        </p:nvSpPr>
        <p:spPr>
          <a:xfrm>
            <a:off x="11280656" y="4393101"/>
            <a:ext cx="720000" cy="3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600" dirty="0">
                <a:latin typeface="Calibri"/>
                <a:cs typeface="Calibri"/>
              </a:rPr>
              <a:t>1.0.2</a:t>
            </a:r>
          </a:p>
        </p:txBody>
      </p:sp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F40AA7C5-224A-974A-993F-A8F2DD09D749}"/>
              </a:ext>
            </a:extLst>
          </p:cNvPr>
          <p:cNvSpPr/>
          <p:nvPr/>
        </p:nvSpPr>
        <p:spPr>
          <a:xfrm>
            <a:off x="11280656" y="2325521"/>
            <a:ext cx="720000" cy="36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600" dirty="0">
                <a:latin typeface="Calibri"/>
                <a:cs typeface="Calibri"/>
              </a:rPr>
              <a:t>0.1.2</a:t>
            </a:r>
          </a:p>
        </p:txBody>
      </p:sp>
      <p:sp>
        <p:nvSpPr>
          <p:cNvPr id="26" name="Abgerundetes Rechteck 25">
            <a:extLst>
              <a:ext uri="{FF2B5EF4-FFF2-40B4-BE49-F238E27FC236}">
                <a16:creationId xmlns:a16="http://schemas.microsoft.com/office/drawing/2014/main" id="{785091B3-A35E-094F-9304-8DB266BAFB0F}"/>
              </a:ext>
            </a:extLst>
          </p:cNvPr>
          <p:cNvSpPr/>
          <p:nvPr/>
        </p:nvSpPr>
        <p:spPr>
          <a:xfrm>
            <a:off x="10974037" y="2739037"/>
            <a:ext cx="720000" cy="3600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600" dirty="0">
                <a:latin typeface="Calibri"/>
                <a:cs typeface="Calibri"/>
              </a:rPr>
              <a:t>0.2</a:t>
            </a:r>
          </a:p>
        </p:txBody>
      </p:sp>
      <p:sp>
        <p:nvSpPr>
          <p:cNvPr id="27" name="Abgerundetes Rechteck 26">
            <a:extLst>
              <a:ext uri="{FF2B5EF4-FFF2-40B4-BE49-F238E27FC236}">
                <a16:creationId xmlns:a16="http://schemas.microsoft.com/office/drawing/2014/main" id="{6D53B534-84A4-A047-A846-43C0535FE974}"/>
              </a:ext>
            </a:extLst>
          </p:cNvPr>
          <p:cNvSpPr/>
          <p:nvPr/>
        </p:nvSpPr>
        <p:spPr>
          <a:xfrm>
            <a:off x="11280656" y="5640935"/>
            <a:ext cx="720000" cy="37457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600" dirty="0">
                <a:latin typeface="Calibri"/>
                <a:cs typeface="Calibri"/>
              </a:rPr>
              <a:t>1.2.1</a:t>
            </a:r>
          </a:p>
        </p:txBody>
      </p:sp>
      <p:sp>
        <p:nvSpPr>
          <p:cNvPr id="28" name="Abgerundetes Rechteck 27">
            <a:extLst>
              <a:ext uri="{FF2B5EF4-FFF2-40B4-BE49-F238E27FC236}">
                <a16:creationId xmlns:a16="http://schemas.microsoft.com/office/drawing/2014/main" id="{B9F4DC31-EA2F-3744-BCDA-4CD2D35F58AA}"/>
              </a:ext>
            </a:extLst>
          </p:cNvPr>
          <p:cNvSpPr/>
          <p:nvPr/>
        </p:nvSpPr>
        <p:spPr>
          <a:xfrm>
            <a:off x="11280656" y="3145268"/>
            <a:ext cx="720000" cy="37457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600" dirty="0">
                <a:latin typeface="Calibri"/>
                <a:cs typeface="Calibri"/>
              </a:rPr>
              <a:t>0.2.1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5DA8899E-4071-034C-8A66-EC1788BA8B4C}"/>
              </a:ext>
            </a:extLst>
          </p:cNvPr>
          <p:cNvSpPr/>
          <p:nvPr/>
        </p:nvSpPr>
        <p:spPr>
          <a:xfrm>
            <a:off x="8400256" y="3532946"/>
            <a:ext cx="1584176" cy="400110"/>
          </a:xfrm>
          <a:prstGeom prst="rect">
            <a:avLst/>
          </a:prstGeom>
        </p:spPr>
        <p:txBody>
          <a:bodyPr wrap="square" lIns="54000" rIns="54000">
            <a:spAutoFit/>
          </a:bodyPr>
          <a:lstStyle/>
          <a:p>
            <a:pPr marL="190500" lvl="1" indent="0">
              <a:buNone/>
            </a:pPr>
            <a:r>
              <a:rPr lang="en-GB" sz="2000" dirty="0">
                <a:latin typeface="+mj-lt"/>
                <a:cs typeface="Calibri" panose="020F0502020204030204" pitchFamily="34" charset="0"/>
              </a:rPr>
              <a:t>First release</a:t>
            </a:r>
          </a:p>
        </p:txBody>
      </p: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623C5965-00B2-A242-9F36-B5602F5C4C92}"/>
              </a:ext>
            </a:extLst>
          </p:cNvPr>
          <p:cNvCxnSpPr>
            <a:cxnSpLocks/>
          </p:cNvCxnSpPr>
          <p:nvPr/>
        </p:nvCxnSpPr>
        <p:spPr>
          <a:xfrm>
            <a:off x="9984432" y="3733001"/>
            <a:ext cx="504056" cy="0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hteck 31">
            <a:extLst>
              <a:ext uri="{FF2B5EF4-FFF2-40B4-BE49-F238E27FC236}">
                <a16:creationId xmlns:a16="http://schemas.microsoft.com/office/drawing/2014/main" id="{17F6884E-EE50-594C-9AE4-53A4344F8496}"/>
              </a:ext>
            </a:extLst>
          </p:cNvPr>
          <p:cNvSpPr/>
          <p:nvPr/>
        </p:nvSpPr>
        <p:spPr>
          <a:xfrm>
            <a:off x="8328248" y="2126915"/>
            <a:ext cx="1728192" cy="707886"/>
          </a:xfrm>
          <a:prstGeom prst="rect">
            <a:avLst/>
          </a:prstGeom>
        </p:spPr>
        <p:txBody>
          <a:bodyPr wrap="square" lIns="54000" rIns="54000">
            <a:spAutoFit/>
          </a:bodyPr>
          <a:lstStyle/>
          <a:p>
            <a:pPr marL="190500" lvl="1" indent="0" algn="r">
              <a:buNone/>
            </a:pPr>
            <a:r>
              <a:rPr lang="en-GB" sz="2000" dirty="0">
                <a:latin typeface="+mj-lt"/>
                <a:cs typeface="Calibri" panose="020F0502020204030204" pitchFamily="34" charset="0"/>
              </a:rPr>
              <a:t>Initial</a:t>
            </a:r>
          </a:p>
          <a:p>
            <a:pPr marL="190500" lvl="1" indent="0" algn="r">
              <a:buNone/>
            </a:pPr>
            <a:r>
              <a:rPr lang="en-GB" sz="2000" dirty="0">
                <a:latin typeface="+mj-lt"/>
                <a:cs typeface="Calibri" panose="020F0502020204030204" pitchFamily="34" charset="0"/>
              </a:rPr>
              <a:t>development</a:t>
            </a:r>
          </a:p>
        </p:txBody>
      </p:sp>
      <p:sp>
        <p:nvSpPr>
          <p:cNvPr id="33" name="Geschweifte Klammer links 32">
            <a:extLst>
              <a:ext uri="{FF2B5EF4-FFF2-40B4-BE49-F238E27FC236}">
                <a16:creationId xmlns:a16="http://schemas.microsoft.com/office/drawing/2014/main" id="{681C79E1-5427-624E-B663-86C0EF9A1EE3}"/>
              </a:ext>
            </a:extLst>
          </p:cNvPr>
          <p:cNvSpPr/>
          <p:nvPr/>
        </p:nvSpPr>
        <p:spPr>
          <a:xfrm>
            <a:off x="10133094" y="1472635"/>
            <a:ext cx="341533" cy="2028373"/>
          </a:xfrm>
          <a:prstGeom prst="leftBrace">
            <a:avLst>
              <a:gd name="adj1" fmla="val 47555"/>
              <a:gd name="adj2" fmla="val 4885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CA0A64E-740F-AB47-8E6C-5EABA2F9915C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de-AT"/>
              <a:t>Daniel Huppmann</a:t>
            </a:r>
            <a:endParaRPr lang="hr-HR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CE147E-495C-B242-9978-CC95A34690D3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Open-Source Energy System Modeling, Lecture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51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build="p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2" grpId="0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897004-5401-E949-ADAB-2C5A91973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Coding etiquette</a:t>
            </a:r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8FFC18C8-65AD-3640-8F87-F4BCC9894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When you search for my colleague Matthew Gidden on Twitter, the first tweet you find is...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B8D67B2-5B6B-F040-885D-E10920639B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Keep in mind that the internet remembers everything</a:t>
            </a:r>
            <a:endParaRPr lang="en-GB" dirty="0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CC8ACD42-6017-EC4E-AD34-A7D4A3261DE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F5633C8-4A1E-AE41-9551-4706842F4652}" type="slidenum">
              <a:rPr lang="uk-UA" smtClean="0"/>
              <a:pPr/>
              <a:t>16</a:t>
            </a:fld>
            <a:endParaRPr lang="uk-UA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B223455-4EA7-864B-BC99-E770DEEC0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12" y="3573016"/>
            <a:ext cx="1244600" cy="762000"/>
          </a:xfrm>
          <a:prstGeom prst="rect">
            <a:avLst/>
          </a:prstGeom>
        </p:spPr>
      </p:pic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7A51719F-3124-9246-BA3F-839CF6D090C3}"/>
              </a:ext>
            </a:extLst>
          </p:cNvPr>
          <p:cNvGrpSpPr/>
          <p:nvPr/>
        </p:nvGrpSpPr>
        <p:grpSpPr>
          <a:xfrm>
            <a:off x="3329571" y="2924944"/>
            <a:ext cx="5790765" cy="2088232"/>
            <a:chOff x="2423511" y="2192024"/>
            <a:chExt cx="7632848" cy="2664295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80916A61-1BF3-B24D-B564-9B586CB5F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63934" y="2253633"/>
              <a:ext cx="7152003" cy="2494599"/>
            </a:xfrm>
            <a:prstGeom prst="rect">
              <a:avLst/>
            </a:prstGeom>
          </p:spPr>
        </p:pic>
        <p:sp>
          <p:nvSpPr>
            <p:cNvPr id="3" name="Abgerundetes Rechteck 2">
              <a:extLst>
                <a:ext uri="{FF2B5EF4-FFF2-40B4-BE49-F238E27FC236}">
                  <a16:creationId xmlns:a16="http://schemas.microsoft.com/office/drawing/2014/main" id="{F82A141C-0318-5240-9AF7-F117CE7BA2DF}"/>
                </a:ext>
              </a:extLst>
            </p:cNvPr>
            <p:cNvSpPr/>
            <p:nvPr/>
          </p:nvSpPr>
          <p:spPr>
            <a:xfrm>
              <a:off x="2423511" y="2192024"/>
              <a:ext cx="7632848" cy="2664295"/>
            </a:xfrm>
            <a:prstGeom prst="roundRect">
              <a:avLst>
                <a:gd name="adj" fmla="val 10675"/>
              </a:avLst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txBody>
            <a:bodyPr wrap="none" rtlCol="0" anchor="ctr">
              <a:spAutoFit/>
            </a:bodyPr>
            <a:lstStyle/>
            <a:p>
              <a:pPr algn="l"/>
              <a:endParaRPr lang="en-GB" dirty="0">
                <a:latin typeface="+mn-lt"/>
              </a:endParaRPr>
            </a:p>
          </p:txBody>
        </p:sp>
      </p:grp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3808EA8C-C649-1642-B141-2D35D61C995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AT"/>
              <a:t>Daniel Huppmann</a:t>
            </a:r>
            <a:endParaRPr lang="hr-HR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747306F-9CAD-6143-9FD9-6281606C9DD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Open-Source Energy System Modeling, Lecture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6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9FC409-5F6F-0441-B6DA-E234849F6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Social etiquette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72E4F1-9AA0-A240-814D-FCA9D4008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Collaborative scientific programming is about communication, not code...</a:t>
            </a:r>
          </a:p>
          <a:p>
            <a:pPr lvl="1"/>
            <a:r>
              <a:rPr lang="en-GB" dirty="0"/>
              <a:t>It’s the people, stupid!</a:t>
            </a:r>
          </a:p>
          <a:p>
            <a:pPr lvl="1"/>
            <a:r>
              <a:rPr lang="en-GB" dirty="0"/>
              <a:t>And don’t be annoyed when, sometimes, some collaborators are stubborn...</a:t>
            </a:r>
          </a:p>
          <a:p>
            <a:pPr lvl="4"/>
            <a:endParaRPr lang="en-GB" dirty="0"/>
          </a:p>
          <a:p>
            <a:pPr marL="0" indent="0">
              <a:buNone/>
            </a:pPr>
            <a:r>
              <a:rPr lang="en-GB" dirty="0"/>
              <a:t>Keep in mind that discussions via e-mail, chat, pull requests comments, code review, etc.</a:t>
            </a:r>
            <a:br>
              <a:rPr lang="en-GB" dirty="0"/>
            </a:br>
            <a:r>
              <a:rPr lang="en-GB" dirty="0"/>
              <a:t>lack a lot of the social cues that human interaction is built upon</a:t>
            </a:r>
          </a:p>
          <a:p>
            <a:pPr lvl="4"/>
            <a:endParaRPr lang="en-GB" dirty="0"/>
          </a:p>
          <a:p>
            <a:pPr marL="0" indent="0">
              <a:buNone/>
            </a:pPr>
            <a:r>
              <a:rPr lang="en-GB" dirty="0"/>
              <a:t>If there are two roughly equivalent ways to do something</a:t>
            </a:r>
            <a:br>
              <a:rPr lang="en-GB" dirty="0"/>
            </a:br>
            <a:r>
              <a:rPr lang="en-GB" dirty="0"/>
              <a:t>and a code reviewer suggests that you use the other approach...</a:t>
            </a:r>
          </a:p>
          <a:p>
            <a:pPr lvl="1"/>
            <a:r>
              <a:rPr lang="en-GB" dirty="0"/>
              <a:t>Just do it her/his way if there is no good reason not to – out of respect for the reviewer</a:t>
            </a:r>
            <a:br>
              <a:rPr lang="en-GB" dirty="0"/>
            </a:br>
            <a:r>
              <a:rPr lang="en-GB" dirty="0"/>
              <a:t>and to avoid getting bogged down in escalating discussions</a:t>
            </a:r>
          </a:p>
          <a:p>
            <a:pPr lvl="4"/>
            <a:endParaRPr lang="en-GB" dirty="0"/>
          </a:p>
          <a:p>
            <a:pPr marL="0" indent="0">
              <a:buNone/>
            </a:pPr>
            <a:r>
              <a:rPr lang="en-GB" i="1" dirty="0"/>
              <a:t>Give credit generously to your collaborators and contributors!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FC392F3-90A3-3241-9362-ACDF5FA0D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Be kind and respectful in collaboration, code review and comments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CC85D774-050C-474C-B073-F78695C06A9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F5633C8-4A1E-AE41-9551-4706842F4652}" type="slidenum">
              <a:rPr lang="uk-UA" smtClean="0"/>
              <a:pPr/>
              <a:t>17</a:t>
            </a:fld>
            <a:endParaRPr lang="uk-UA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9DBE2FD-D7F3-674D-A99E-8F3C483C3B6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AT"/>
              <a:t>Daniel Huppmann</a:t>
            </a:r>
            <a:endParaRPr lang="hr-HR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ADC5130-61A3-C749-968D-3E0AE7247DE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Open-Source Energy System Modeling, Lecture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40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F76C0F-5EED-5840-8CD4-714A406D6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Homework assignment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1DB3E0D-5AA6-3E4A-A28A-7563EED18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Start a new GitHub repository, add a license and set up continuous-integration (CI) tools</a:t>
            </a:r>
          </a:p>
          <a:p>
            <a:r>
              <a:rPr lang="en-GB" dirty="0"/>
              <a:t>Add functions or small features from any real-life project relevant to your work or interests</a:t>
            </a:r>
          </a:p>
          <a:p>
            <a:pPr lvl="2"/>
            <a:r>
              <a:rPr lang="en-GB" dirty="0"/>
              <a:t>The codebase should include 2-4 functions, 20-40 lines of code </a:t>
            </a:r>
            <a:r>
              <a:rPr lang="en-GB" b="1" dirty="0"/>
              <a:t>including documentation</a:t>
            </a:r>
          </a:p>
          <a:p>
            <a:pPr lvl="2"/>
            <a:r>
              <a:rPr lang="en-GB" dirty="0"/>
              <a:t>The repository should work as “stand-alone” project</a:t>
            </a:r>
            <a:br>
              <a:rPr lang="en-GB" dirty="0"/>
            </a:br>
            <a:r>
              <a:rPr lang="en-GB" dirty="0"/>
              <a:t>(i.e., no need for other parts of your project/work that are not part of this repository)</a:t>
            </a:r>
          </a:p>
          <a:p>
            <a:pPr lvl="2"/>
            <a:r>
              <a:rPr lang="en-GB" dirty="0"/>
              <a:t>If you need any dependencies/packages, add a simple list in a file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requirements.txt</a:t>
            </a:r>
            <a:b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dirty="0"/>
              <a:t>and follow the instructions </a:t>
            </a:r>
            <a:r>
              <a:rPr lang="en-GB" dirty="0">
                <a:hlinkClick r:id="rId2"/>
              </a:rPr>
              <a:t>here</a:t>
            </a:r>
            <a:r>
              <a:rPr lang="en-GB" dirty="0"/>
              <a:t> to make tests pass on Travis (or another, similar tool if you prefer)</a:t>
            </a:r>
          </a:p>
          <a:p>
            <a:pPr lvl="2"/>
            <a:r>
              <a:rPr lang="en-GB" dirty="0"/>
              <a:t>Add at least one test per function and make sure that these are executed on CI</a:t>
            </a:r>
          </a:p>
          <a:p>
            <a:pPr lvl="2"/>
            <a:r>
              <a:rPr lang="en-GB" dirty="0"/>
              <a:t>If data is necessary to understand the scope of the functions, add a stylized dataset</a:t>
            </a:r>
          </a:p>
          <a:p>
            <a:r>
              <a:rPr lang="en-GB" dirty="0"/>
              <a:t>The README should explain the scope of the project and the purpose of the functions</a:t>
            </a:r>
          </a:p>
          <a:p>
            <a:r>
              <a:rPr lang="en-GB" dirty="0"/>
              <a:t>Invite me as a collaborator to your repository when the project is ready to be reviewed/graded</a:t>
            </a:r>
          </a:p>
          <a:p>
            <a:pPr lvl="4"/>
            <a:endParaRPr lang="en-GB" dirty="0"/>
          </a:p>
          <a:p>
            <a:pPr lvl="1"/>
            <a:r>
              <a:rPr lang="en-GB" dirty="0"/>
              <a:t>Programming languages: Python (preferred), R, Julia</a:t>
            </a:r>
          </a:p>
          <a:p>
            <a:pPr lvl="1"/>
            <a:r>
              <a:rPr lang="en-GB" dirty="0"/>
              <a:t>Invitation to collaborate due by Sunday, April 11, 23:59 (please do not push any commits after)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721B5FD-5B79-9D42-AD1B-800FF1085D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Create a simple repository based on any of your real-life projects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030D26E-04BD-CA44-A88A-435DC377327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AT"/>
              <a:t>Daniel Huppmann</a:t>
            </a:r>
            <a:endParaRPr lang="hr-HR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E94B670-73FA-A94D-ADFE-F40D65121F6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Open-Source Energy System Modeling, Lecture 2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C7FE754-82AF-7742-A217-969A6941843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F5633C8-4A1E-AE41-9551-4706842F4652}" type="slidenum">
              <a:rPr lang="uk-UA" smtClean="0"/>
              <a:pPr/>
              <a:t>18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93722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9527D52-86AE-FC47-897F-C0EA3D0DCB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sz="2000" dirty="0"/>
          </a:p>
        </p:txBody>
      </p:sp>
      <p:pic>
        <p:nvPicPr>
          <p:cNvPr id="4" name="Bild 15">
            <a:extLst>
              <a:ext uri="{FF2B5EF4-FFF2-40B4-BE49-F238E27FC236}">
                <a16:creationId xmlns:a16="http://schemas.microsoft.com/office/drawing/2014/main" id="{7583F091-55CF-8742-AF94-5772633DC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660" y="260648"/>
            <a:ext cx="917541" cy="90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EFD40AC-0FB9-0642-BC40-62E5DA0215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59" y="260648"/>
            <a:ext cx="3013636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68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0B174433-0819-5046-8D9B-158C2EE6B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Working with </a:t>
            </a:r>
            <a:r>
              <a:rPr lang="en-GB" dirty="0">
                <a:latin typeface="Courier" pitchFamily="2" charset="0"/>
              </a:rPr>
              <a:t>git</a:t>
            </a:r>
            <a:r>
              <a:rPr lang="en-GB" dirty="0"/>
              <a:t> version control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28BB4E89-756B-4041-8399-73A3356A745A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E147901E-D06E-B948-A54F-717BBD4CCD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Part 1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481142E8-6FC6-1A47-8646-CE6E0F6265B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7F5633C8-4A1E-AE41-9551-4706842F4652}" type="slidenum">
              <a:rPr lang="en-GB" noProof="0" smtClean="0"/>
              <a:pPr algn="r"/>
              <a:t>2</a:t>
            </a:fld>
            <a:endParaRPr lang="en-GB" noProof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6BAE47C-0BE7-1243-BCB7-46969F8F5C7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r>
              <a:rPr lang="de-AT" noProof="0"/>
              <a:t>Daniel Huppmann</a:t>
            </a:r>
            <a:endParaRPr lang="en-GB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69CE128-CFE5-C644-BAA3-997D7D51675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noProof="0" dirty="0"/>
              <a:t>Open-Source Energy System </a:t>
            </a:r>
            <a:r>
              <a:rPr lang="en-GB" noProof="0" dirty="0" err="1"/>
              <a:t>Modeling</a:t>
            </a:r>
            <a:r>
              <a:rPr lang="en-GB" noProof="0" dirty="0"/>
              <a:t>, Lecture 1</a:t>
            </a:r>
          </a:p>
        </p:txBody>
      </p:sp>
    </p:spTree>
    <p:extLst>
      <p:ext uri="{BB962C8B-B14F-4D97-AF65-F5344CB8AC3E}">
        <p14:creationId xmlns:p14="http://schemas.microsoft.com/office/powerpoint/2010/main" val="243382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B6187F50-40DA-A848-B849-B6D391039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quick introduction to version control using </a:t>
            </a:r>
            <a:r>
              <a:rPr lang="en-GB" sz="2600" dirty="0">
                <a:latin typeface="Courier" pitchFamily="2" charset="0"/>
                <a:cs typeface="Courier New" panose="02070309020205020404" pitchFamily="49" charset="0"/>
              </a:rPr>
              <a:t>git</a:t>
            </a:r>
            <a:endParaRPr lang="en-GB" sz="2600" dirty="0">
              <a:latin typeface="Courier" pitchFamily="2" charset="0"/>
            </a:endParaRP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3A04117E-A52E-CD4D-B5D6-4EA9C9D75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Key differences between </a:t>
            </a:r>
            <a:r>
              <a:rPr lang="en-GB" sz="2000" dirty="0">
                <a:latin typeface="Courier" pitchFamily="2" charset="0"/>
                <a:cs typeface="Courier New" panose="02070309020205020404" pitchFamily="49" charset="0"/>
              </a:rPr>
              <a:t>git</a:t>
            </a:r>
            <a:r>
              <a:rPr lang="en-GB" dirty="0"/>
              <a:t> version control vs. folder synchronization </a:t>
            </a:r>
            <a:r>
              <a:rPr lang="en-GB" sz="1800" dirty="0"/>
              <a:t>(e.g. Dropbox, Google Drive)</a:t>
            </a:r>
          </a:p>
          <a:p>
            <a:pPr lvl="1"/>
            <a:r>
              <a:rPr lang="en-GB" dirty="0"/>
              <a:t>You define the relevant unit or size of a change by making a </a:t>
            </a:r>
            <a:r>
              <a:rPr lang="en-GB" b="1" i="1" dirty="0"/>
              <a:t>commit</a:t>
            </a:r>
          </a:p>
          <a:p>
            <a:pPr lvl="1"/>
            <a:r>
              <a:rPr lang="en-GB" dirty="0"/>
              <a:t>Adding comments to your commits allows to attach relevant info to your code changes</a:t>
            </a:r>
          </a:p>
          <a:p>
            <a:pPr lvl="1"/>
            <a:r>
              <a:rPr lang="en-GB" b="1" i="1" dirty="0"/>
              <a:t>Branches</a:t>
            </a:r>
            <a:r>
              <a:rPr lang="en-GB" dirty="0"/>
              <a:t> allow you to switch to a "parallel universe" within a version control repository</a:t>
            </a:r>
          </a:p>
          <a:p>
            <a:pPr lvl="1"/>
            <a:r>
              <a:rPr lang="en-GB" dirty="0"/>
              <a:t>It’s a decentralized version control tool that supports offline, parallel work</a:t>
            </a:r>
          </a:p>
          <a:p>
            <a:pPr lvl="1"/>
            <a:r>
              <a:rPr lang="en-GB" dirty="0"/>
              <a:t>There is a well-defined routine for </a:t>
            </a:r>
            <a:r>
              <a:rPr lang="en-GB" b="1" i="1" dirty="0"/>
              <a:t>merging</a:t>
            </a:r>
            <a:r>
              <a:rPr lang="en-GB" dirty="0"/>
              <a:t> developments from parallel branches</a:t>
            </a:r>
          </a:p>
          <a:p>
            <a:pPr marL="0" indent="0">
              <a:buNone/>
            </a:pPr>
            <a:r>
              <a:rPr lang="en-GB" dirty="0"/>
              <a:t>Several </a:t>
            </a:r>
            <a:r>
              <a:rPr lang="en-GB" sz="2000" dirty="0">
                <a:latin typeface="Courier" pitchFamily="2" charset="0"/>
                <a:cs typeface="Courier New" panose="02070309020205020404" pitchFamily="49" charset="0"/>
              </a:rPr>
              <a:t>git</a:t>
            </a:r>
            <a:r>
              <a:rPr lang="en-GB" dirty="0"/>
              <a:t> implementations </a:t>
            </a:r>
            <a:r>
              <a:rPr lang="en-GB" sz="1800" dirty="0">
                <a:ea typeface="+mn-ea"/>
              </a:rPr>
              <a:t>(e.g., GitHub) </a:t>
            </a:r>
            <a:r>
              <a:rPr lang="en-GB" dirty="0"/>
              <a:t>provide additional project management tools</a:t>
            </a:r>
          </a:p>
          <a:p>
            <a:pPr lvl="1"/>
            <a:r>
              <a:rPr lang="en-GB" dirty="0"/>
              <a:t>User interfaces for code review using </a:t>
            </a:r>
            <a:r>
              <a:rPr lang="en-GB" b="1" i="1" dirty="0"/>
              <a:t>pull requests</a:t>
            </a:r>
            <a:endParaRPr lang="en-GB" dirty="0"/>
          </a:p>
          <a:p>
            <a:pPr lvl="1"/>
            <a:r>
              <a:rPr lang="en-GB" dirty="0"/>
              <a:t>Issue tracking and discussion, </a:t>
            </a:r>
            <a:r>
              <a:rPr lang="en-GB" dirty="0" err="1"/>
              <a:t>kanban</a:t>
            </a:r>
            <a:r>
              <a:rPr lang="en-GB" dirty="0"/>
              <a:t> boards, ...</a:t>
            </a:r>
          </a:p>
          <a:p>
            <a:pPr marL="0" indent="0">
              <a:buNone/>
            </a:pPr>
            <a:r>
              <a:rPr lang="en-GB" dirty="0"/>
              <a:t>However, keep in mind that </a:t>
            </a:r>
            <a:r>
              <a:rPr lang="en-GB" sz="2000" dirty="0">
                <a:latin typeface="Courier" pitchFamily="2" charset="0"/>
                <a:cs typeface="Courier New" panose="02070309020205020404" pitchFamily="49" charset="0"/>
              </a:rPr>
              <a:t>git</a:t>
            </a:r>
            <a:r>
              <a:rPr lang="en-GB" dirty="0"/>
              <a:t> is great for uncompiled code and text with simple mark-up</a:t>
            </a:r>
          </a:p>
          <a:p>
            <a:pPr lvl="1"/>
            <a:r>
              <a:rPr lang="en-GB" dirty="0"/>
              <a:t>Use other version control tools for data, presentations, compiled software, ...</a:t>
            </a:r>
          </a:p>
          <a:p>
            <a:endParaRPr lang="en-GB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A68BBD66-7CFA-814E-8B97-2DAB0301DE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Git is so much more than just keeping track of code changes over time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8491A3F-0583-E844-A557-CA1AC87FDD6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AT"/>
              <a:t>Daniel Huppmann</a:t>
            </a:r>
            <a:endParaRPr lang="hr-HR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0CDE10C-EA90-A94C-A848-1FD6BB984A1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Open-Source Energy System Modeling, Lecture 1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A28033-187E-674B-9401-C746946C2E9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F5633C8-4A1E-AE41-9551-4706842F4652}" type="slidenum">
              <a:rPr lang="uk-UA" smtClean="0"/>
              <a:pPr/>
              <a:t>3</a:t>
            </a:fld>
            <a:endParaRPr lang="uk-UA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ED9B1D0-31FE-DE4B-96FC-8C64903FBCE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53626" y="4437112"/>
            <a:ext cx="1792734" cy="100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74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hteck 47">
            <a:extLst>
              <a:ext uri="{FF2B5EF4-FFF2-40B4-BE49-F238E27FC236}">
                <a16:creationId xmlns:a16="http://schemas.microsoft.com/office/drawing/2014/main" id="{78758E51-892C-1D48-AF81-75390326C8B7}"/>
              </a:ext>
            </a:extLst>
          </p:cNvPr>
          <p:cNvSpPr/>
          <p:nvPr/>
        </p:nvSpPr>
        <p:spPr>
          <a:xfrm>
            <a:off x="8760296" y="3614479"/>
            <a:ext cx="720080" cy="10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en-GB" dirty="0">
              <a:latin typeface="Calibri"/>
              <a:cs typeface="Calibri"/>
            </a:endParaRP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0F0EB136-5FA3-F544-96F5-BD86597A3BEB}"/>
              </a:ext>
            </a:extLst>
          </p:cNvPr>
          <p:cNvSpPr/>
          <p:nvPr/>
        </p:nvSpPr>
        <p:spPr>
          <a:xfrm>
            <a:off x="6917137" y="3094631"/>
            <a:ext cx="720080" cy="32724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en-GB" dirty="0">
              <a:latin typeface="Calibri"/>
              <a:cs typeface="Calibri"/>
            </a:endParaRP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CB8D10EC-848E-4646-B11E-C623D1668469}"/>
              </a:ext>
            </a:extLst>
          </p:cNvPr>
          <p:cNvSpPr/>
          <p:nvPr/>
        </p:nvSpPr>
        <p:spPr>
          <a:xfrm>
            <a:off x="10778034" y="3095201"/>
            <a:ext cx="720080" cy="32724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en-GB" dirty="0">
              <a:latin typeface="Calibri"/>
              <a:cs typeface="Calibri"/>
            </a:endParaRP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76CD43CD-CDB9-FF4F-9277-9E290FF534B6}"/>
              </a:ext>
            </a:extLst>
          </p:cNvPr>
          <p:cNvSpPr/>
          <p:nvPr/>
        </p:nvSpPr>
        <p:spPr>
          <a:xfrm>
            <a:off x="4441894" y="3095201"/>
            <a:ext cx="720080" cy="32724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en-GB" dirty="0">
              <a:latin typeface="Calibri"/>
              <a:cs typeface="Calibri"/>
            </a:endParaRP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8A00CEA7-F0AA-ED4F-91BF-E6BAF0D26BC4}"/>
              </a:ext>
            </a:extLst>
          </p:cNvPr>
          <p:cNvSpPr/>
          <p:nvPr/>
        </p:nvSpPr>
        <p:spPr>
          <a:xfrm>
            <a:off x="1646032" y="3060421"/>
            <a:ext cx="720080" cy="32724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en-GB" dirty="0">
              <a:latin typeface="Calibri"/>
              <a:cs typeface="Calibri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F6F151-D403-8240-9A53-9D2A66A83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full 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git</a:t>
            </a:r>
            <a:r>
              <a:rPr lang="en-GB" dirty="0"/>
              <a:t> workflow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46C7BA3-E272-4745-8188-CBDAE1FC4C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Git is a decentralized version control system geared for collaboration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D708FF3-CF29-2E48-9F9C-AB945984117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AT"/>
              <a:t>Daniel Huppmann</a:t>
            </a:r>
            <a:endParaRPr lang="hr-HR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3C1C2D-D95D-CB4F-B2AC-8C96DEE119C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Open-Source Energy System Modeling, Lecture 1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274634D-2727-9A49-8AF5-9666D446E22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F5633C8-4A1E-AE41-9551-4706842F4652}" type="slidenum">
              <a:rPr lang="uk-UA" smtClean="0"/>
              <a:pPr/>
              <a:t>4</a:t>
            </a:fld>
            <a:endParaRPr lang="uk-UA" dirty="0"/>
          </a:p>
        </p:txBody>
      </p:sp>
      <p:sp>
        <p:nvSpPr>
          <p:cNvPr id="9" name="Inhaltsplatzhalter 45">
            <a:extLst>
              <a:ext uri="{FF2B5EF4-FFF2-40B4-BE49-F238E27FC236}">
                <a16:creationId xmlns:a16="http://schemas.microsoft.com/office/drawing/2014/main" id="{9BBA5751-A277-6C4E-8140-52163F3AB0FC}"/>
              </a:ext>
            </a:extLst>
          </p:cNvPr>
          <p:cNvSpPr txBox="1">
            <a:spLocks/>
          </p:cNvSpPr>
          <p:nvPr/>
        </p:nvSpPr>
        <p:spPr bwMode="auto">
          <a:xfrm>
            <a:off x="602072" y="2023033"/>
            <a:ext cx="2808000" cy="66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1463" indent="-271463" algn="l" rtl="0" eaLnBrk="1" fontAlgn="base" hangingPunct="1">
              <a:spcBef>
                <a:spcPts val="1000"/>
              </a:spcBef>
              <a:spcAft>
                <a:spcPct val="0"/>
              </a:spcAft>
              <a:buSzPct val="80000"/>
              <a:buChar char="•"/>
              <a:defRPr lang="en-US" sz="2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534988" indent="-344488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2"/>
              </a:buBlip>
              <a:defRPr lang="en-US" sz="2200">
                <a:solidFill>
                  <a:schemeClr val="tx1"/>
                </a:solidFill>
                <a:latin typeface="+mn-lt"/>
                <a:cs typeface="Calibri"/>
              </a:defRPr>
            </a:lvl2pPr>
            <a:lvl3pPr marL="446088" indent="-179388" algn="l" defTabSz="895350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/>
              <a:buChar char="•"/>
              <a:defRPr lang="en-US" sz="2000">
                <a:solidFill>
                  <a:schemeClr val="tx1"/>
                </a:solidFill>
                <a:latin typeface="+mn-lt"/>
                <a:cs typeface="Calibri"/>
              </a:defRPr>
            </a:lvl3pPr>
            <a:lvl4pPr marL="714375" indent="-357188" algn="l" defTabSz="714375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2"/>
              </a:buBlip>
              <a:defRPr lang="en-US" sz="2000">
                <a:solidFill>
                  <a:schemeClr val="tx1"/>
                </a:solidFill>
                <a:latin typeface="+mn-lt"/>
                <a:cs typeface="Calibri"/>
              </a:defRPr>
            </a:lvl4pPr>
            <a:lvl5pPr marL="10826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sz="1000">
                <a:solidFill>
                  <a:schemeClr val="tx1"/>
                </a:solidFill>
                <a:latin typeface="+mn-lt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GB" sz="2000" kern="0" dirty="0"/>
              <a:t>The </a:t>
            </a:r>
            <a:r>
              <a:rPr lang="en-GB" sz="2000" b="1" i="1" kern="0" dirty="0"/>
              <a:t>remote</a:t>
            </a:r>
            <a:r>
              <a:rPr lang="en-GB" sz="2000" kern="0" dirty="0"/>
              <a:t> repository</a:t>
            </a:r>
            <a:br>
              <a:rPr lang="en-GB" sz="2000" kern="0" dirty="0"/>
            </a:br>
            <a:r>
              <a:rPr lang="en-GB" sz="2000" kern="0" dirty="0"/>
              <a:t>of the “official” codebase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9349F22-9956-EC45-B815-E8F7F8BFC893}"/>
              </a:ext>
            </a:extLst>
          </p:cNvPr>
          <p:cNvSpPr/>
          <p:nvPr/>
        </p:nvSpPr>
        <p:spPr>
          <a:xfrm>
            <a:off x="1420014" y="2697782"/>
            <a:ext cx="11721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dirty="0">
                <a:latin typeface="Courier" pitchFamily="2" charset="0"/>
                <a:cs typeface="Courier New" panose="02070309020205020404" pitchFamily="49" charset="0"/>
              </a:rPr>
              <a:t>upstream</a:t>
            </a:r>
          </a:p>
        </p:txBody>
      </p: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61A47E48-EA93-C542-9EB3-50BC735AE6CA}"/>
              </a:ext>
            </a:extLst>
          </p:cNvPr>
          <p:cNvCxnSpPr/>
          <p:nvPr/>
        </p:nvCxnSpPr>
        <p:spPr>
          <a:xfrm>
            <a:off x="6114174" y="1628800"/>
            <a:ext cx="0" cy="468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nhaltsplatzhalter 45">
            <a:extLst>
              <a:ext uri="{FF2B5EF4-FFF2-40B4-BE49-F238E27FC236}">
                <a16:creationId xmlns:a16="http://schemas.microsoft.com/office/drawing/2014/main" id="{085CEFA4-DED2-2846-A195-465EF250DCD4}"/>
              </a:ext>
            </a:extLst>
          </p:cNvPr>
          <p:cNvSpPr txBox="1">
            <a:spLocks/>
          </p:cNvSpPr>
          <p:nvPr/>
        </p:nvSpPr>
        <p:spPr bwMode="auto">
          <a:xfrm>
            <a:off x="1405789" y="1589618"/>
            <a:ext cx="3204000" cy="35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1463" indent="-271463" algn="l" rtl="0" eaLnBrk="1" fontAlgn="base" hangingPunct="1">
              <a:spcBef>
                <a:spcPts val="1000"/>
              </a:spcBef>
              <a:spcAft>
                <a:spcPct val="0"/>
              </a:spcAft>
              <a:buSzPct val="80000"/>
              <a:buChar char="•"/>
              <a:defRPr lang="en-US" sz="2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534988" indent="-344488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2"/>
              </a:buBlip>
              <a:defRPr lang="en-US" sz="2200">
                <a:solidFill>
                  <a:schemeClr val="tx1"/>
                </a:solidFill>
                <a:latin typeface="+mn-lt"/>
                <a:cs typeface="Calibri"/>
              </a:defRPr>
            </a:lvl2pPr>
            <a:lvl3pPr marL="446088" indent="-179388" algn="l" defTabSz="895350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/>
              <a:buChar char="•"/>
              <a:defRPr lang="en-US" sz="2000">
                <a:solidFill>
                  <a:schemeClr val="tx1"/>
                </a:solidFill>
                <a:latin typeface="+mn-lt"/>
                <a:cs typeface="Calibri"/>
              </a:defRPr>
            </a:lvl3pPr>
            <a:lvl4pPr marL="714375" indent="-357188" algn="l" defTabSz="714375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2"/>
              </a:buBlip>
              <a:defRPr lang="en-US" sz="2000">
                <a:solidFill>
                  <a:schemeClr val="tx1"/>
                </a:solidFill>
                <a:latin typeface="+mn-lt"/>
                <a:cs typeface="Calibri"/>
              </a:defRPr>
            </a:lvl4pPr>
            <a:lvl5pPr marL="10826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sz="1000">
                <a:solidFill>
                  <a:schemeClr val="tx1"/>
                </a:solidFill>
                <a:latin typeface="+mn-lt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GB" kern="0" dirty="0"/>
              <a:t>“The internet” (e.g. GitHub)</a:t>
            </a:r>
          </a:p>
        </p:txBody>
      </p:sp>
      <p:sp>
        <p:nvSpPr>
          <p:cNvPr id="15" name="Inhaltsplatzhalter 45">
            <a:extLst>
              <a:ext uri="{FF2B5EF4-FFF2-40B4-BE49-F238E27FC236}">
                <a16:creationId xmlns:a16="http://schemas.microsoft.com/office/drawing/2014/main" id="{C1C50BB2-CEA5-3A40-8459-5EA4FA1234ED}"/>
              </a:ext>
            </a:extLst>
          </p:cNvPr>
          <p:cNvSpPr txBox="1">
            <a:spLocks/>
          </p:cNvSpPr>
          <p:nvPr/>
        </p:nvSpPr>
        <p:spPr bwMode="auto">
          <a:xfrm>
            <a:off x="7896440" y="1589618"/>
            <a:ext cx="2160000" cy="35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1463" indent="-271463" algn="l" rtl="0" eaLnBrk="1" fontAlgn="base" hangingPunct="1">
              <a:spcBef>
                <a:spcPts val="1000"/>
              </a:spcBef>
              <a:spcAft>
                <a:spcPct val="0"/>
              </a:spcAft>
              <a:buSzPct val="80000"/>
              <a:buChar char="•"/>
              <a:defRPr lang="en-US" sz="2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534988" indent="-344488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2"/>
              </a:buBlip>
              <a:defRPr lang="en-US" sz="2200">
                <a:solidFill>
                  <a:schemeClr val="tx1"/>
                </a:solidFill>
                <a:latin typeface="+mn-lt"/>
                <a:cs typeface="Calibri"/>
              </a:defRPr>
            </a:lvl2pPr>
            <a:lvl3pPr marL="446088" indent="-179388" algn="l" defTabSz="895350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/>
              <a:buChar char="•"/>
              <a:defRPr lang="en-US" sz="2000">
                <a:solidFill>
                  <a:schemeClr val="tx1"/>
                </a:solidFill>
                <a:latin typeface="+mn-lt"/>
                <a:cs typeface="Calibri"/>
              </a:defRPr>
            </a:lvl3pPr>
            <a:lvl4pPr marL="714375" indent="-357188" algn="l" defTabSz="714375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2"/>
              </a:buBlip>
              <a:defRPr lang="en-US" sz="2000">
                <a:solidFill>
                  <a:schemeClr val="tx1"/>
                </a:solidFill>
                <a:latin typeface="+mn-lt"/>
                <a:cs typeface="Calibri"/>
              </a:defRPr>
            </a:lvl4pPr>
            <a:lvl5pPr marL="10826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sz="1000">
                <a:solidFill>
                  <a:schemeClr val="tx1"/>
                </a:solidFill>
                <a:latin typeface="+mn-lt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GB" kern="0" dirty="0"/>
              <a:t>Your computer</a:t>
            </a:r>
          </a:p>
        </p:txBody>
      </p:sp>
      <p:sp>
        <p:nvSpPr>
          <p:cNvPr id="16" name="Inhaltsplatzhalter 45">
            <a:extLst>
              <a:ext uri="{FF2B5EF4-FFF2-40B4-BE49-F238E27FC236}">
                <a16:creationId xmlns:a16="http://schemas.microsoft.com/office/drawing/2014/main" id="{60060CE7-609A-5C42-B6DB-17F6EA1B49B7}"/>
              </a:ext>
            </a:extLst>
          </p:cNvPr>
          <p:cNvSpPr txBox="1">
            <a:spLocks/>
          </p:cNvSpPr>
          <p:nvPr/>
        </p:nvSpPr>
        <p:spPr bwMode="auto">
          <a:xfrm>
            <a:off x="10427439" y="2060848"/>
            <a:ext cx="1429201" cy="71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1463" indent="-271463" algn="l" rtl="0" eaLnBrk="1" fontAlgn="base" hangingPunct="1">
              <a:spcBef>
                <a:spcPts val="1000"/>
              </a:spcBef>
              <a:spcAft>
                <a:spcPct val="0"/>
              </a:spcAft>
              <a:buSzPct val="80000"/>
              <a:buChar char="•"/>
              <a:defRPr lang="en-US" sz="2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534988" indent="-344488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2"/>
              </a:buBlip>
              <a:defRPr lang="en-US" sz="2200">
                <a:solidFill>
                  <a:schemeClr val="tx1"/>
                </a:solidFill>
                <a:latin typeface="+mn-lt"/>
                <a:cs typeface="Calibri"/>
              </a:defRPr>
            </a:lvl2pPr>
            <a:lvl3pPr marL="446088" indent="-179388" algn="l" defTabSz="895350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/>
              <a:buChar char="•"/>
              <a:defRPr lang="en-US" sz="2000">
                <a:solidFill>
                  <a:schemeClr val="tx1"/>
                </a:solidFill>
                <a:latin typeface="+mn-lt"/>
                <a:cs typeface="Calibri"/>
              </a:defRPr>
            </a:lvl3pPr>
            <a:lvl4pPr marL="714375" indent="-357188" algn="l" defTabSz="714375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2"/>
              </a:buBlip>
              <a:defRPr lang="en-US" sz="2000">
                <a:solidFill>
                  <a:schemeClr val="tx1"/>
                </a:solidFill>
                <a:latin typeface="+mn-lt"/>
                <a:cs typeface="Calibri"/>
              </a:defRPr>
            </a:lvl4pPr>
            <a:lvl5pPr marL="10826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sz="1000">
                <a:solidFill>
                  <a:schemeClr val="tx1"/>
                </a:solidFill>
                <a:latin typeface="+mn-lt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GB" sz="2000" kern="0" dirty="0"/>
              <a:t>Working</a:t>
            </a:r>
            <a:br>
              <a:rPr lang="en-GB" sz="2000" kern="0" dirty="0"/>
            </a:br>
            <a:r>
              <a:rPr lang="en-GB" sz="2000" kern="0" dirty="0"/>
              <a:t>directory</a:t>
            </a:r>
          </a:p>
        </p:txBody>
      </p:sp>
      <p:sp>
        <p:nvSpPr>
          <p:cNvPr id="17" name="Inhaltsplatzhalter 45">
            <a:extLst>
              <a:ext uri="{FF2B5EF4-FFF2-40B4-BE49-F238E27FC236}">
                <a16:creationId xmlns:a16="http://schemas.microsoft.com/office/drawing/2014/main" id="{9A32BA93-A29B-B445-B563-9921EF91FB9D}"/>
              </a:ext>
            </a:extLst>
          </p:cNvPr>
          <p:cNvSpPr txBox="1">
            <a:spLocks/>
          </p:cNvSpPr>
          <p:nvPr/>
        </p:nvSpPr>
        <p:spPr bwMode="auto">
          <a:xfrm>
            <a:off x="8339207" y="2060848"/>
            <a:ext cx="1429201" cy="71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1463" indent="-271463" algn="l" rtl="0" eaLnBrk="1" fontAlgn="base" hangingPunct="1">
              <a:spcBef>
                <a:spcPts val="1000"/>
              </a:spcBef>
              <a:spcAft>
                <a:spcPct val="0"/>
              </a:spcAft>
              <a:buSzPct val="80000"/>
              <a:buChar char="•"/>
              <a:defRPr lang="en-US" sz="2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534988" indent="-344488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2"/>
              </a:buBlip>
              <a:defRPr lang="en-US" sz="2200">
                <a:solidFill>
                  <a:schemeClr val="tx1"/>
                </a:solidFill>
                <a:latin typeface="+mn-lt"/>
                <a:cs typeface="Calibri"/>
              </a:defRPr>
            </a:lvl2pPr>
            <a:lvl3pPr marL="446088" indent="-179388" algn="l" defTabSz="895350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/>
              <a:buChar char="•"/>
              <a:defRPr lang="en-US" sz="2000">
                <a:solidFill>
                  <a:schemeClr val="tx1"/>
                </a:solidFill>
                <a:latin typeface="+mn-lt"/>
                <a:cs typeface="Calibri"/>
              </a:defRPr>
            </a:lvl3pPr>
            <a:lvl4pPr marL="714375" indent="-357188" algn="l" defTabSz="714375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2"/>
              </a:buBlip>
              <a:defRPr lang="en-US" sz="2000">
                <a:solidFill>
                  <a:schemeClr val="tx1"/>
                </a:solidFill>
                <a:latin typeface="+mn-lt"/>
                <a:cs typeface="Calibri"/>
              </a:defRPr>
            </a:lvl4pPr>
            <a:lvl5pPr marL="10826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sz="1000">
                <a:solidFill>
                  <a:schemeClr val="tx1"/>
                </a:solidFill>
                <a:latin typeface="+mn-lt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GB" sz="2000" kern="0" dirty="0"/>
              <a:t>Staging</a:t>
            </a:r>
            <a:br>
              <a:rPr lang="en-GB" sz="2000" kern="0" dirty="0"/>
            </a:br>
            <a:r>
              <a:rPr lang="en-GB" sz="2000" kern="0" dirty="0"/>
              <a:t>area</a:t>
            </a:r>
          </a:p>
        </p:txBody>
      </p:sp>
      <p:sp>
        <p:nvSpPr>
          <p:cNvPr id="18" name="Inhaltsplatzhalter 45">
            <a:extLst>
              <a:ext uri="{FF2B5EF4-FFF2-40B4-BE49-F238E27FC236}">
                <a16:creationId xmlns:a16="http://schemas.microsoft.com/office/drawing/2014/main" id="{D900F0E7-6445-6140-9AAD-BCD0B1BE9630}"/>
              </a:ext>
            </a:extLst>
          </p:cNvPr>
          <p:cNvSpPr txBox="1">
            <a:spLocks/>
          </p:cNvSpPr>
          <p:nvPr/>
        </p:nvSpPr>
        <p:spPr bwMode="auto">
          <a:xfrm>
            <a:off x="6539007" y="2060848"/>
            <a:ext cx="1429201" cy="71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1463" indent="-271463" algn="l" rtl="0" eaLnBrk="1" fontAlgn="base" hangingPunct="1">
              <a:spcBef>
                <a:spcPts val="1000"/>
              </a:spcBef>
              <a:spcAft>
                <a:spcPct val="0"/>
              </a:spcAft>
              <a:buSzPct val="80000"/>
              <a:buChar char="•"/>
              <a:defRPr lang="en-US" sz="2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534988" indent="-344488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2"/>
              </a:buBlip>
              <a:defRPr lang="en-US" sz="2200">
                <a:solidFill>
                  <a:schemeClr val="tx1"/>
                </a:solidFill>
                <a:latin typeface="+mn-lt"/>
                <a:cs typeface="Calibri"/>
              </a:defRPr>
            </a:lvl2pPr>
            <a:lvl3pPr marL="446088" indent="-179388" algn="l" defTabSz="895350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/>
              <a:buChar char="•"/>
              <a:defRPr lang="en-US" sz="2000">
                <a:solidFill>
                  <a:schemeClr val="tx1"/>
                </a:solidFill>
                <a:latin typeface="+mn-lt"/>
                <a:cs typeface="Calibri"/>
              </a:defRPr>
            </a:lvl3pPr>
            <a:lvl4pPr marL="714375" indent="-357188" algn="l" defTabSz="714375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2"/>
              </a:buBlip>
              <a:defRPr lang="en-US" sz="2000">
                <a:solidFill>
                  <a:schemeClr val="tx1"/>
                </a:solidFill>
                <a:latin typeface="+mn-lt"/>
                <a:cs typeface="Calibri"/>
              </a:defRPr>
            </a:lvl4pPr>
            <a:lvl5pPr marL="10826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sz="1000">
                <a:solidFill>
                  <a:schemeClr val="tx1"/>
                </a:solidFill>
                <a:latin typeface="+mn-lt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GB" sz="2000" kern="0" dirty="0"/>
              <a:t>git </a:t>
            </a:r>
            <a:r>
              <a:rPr lang="en-GB" sz="2000" b="1" i="1" kern="0" dirty="0"/>
              <a:t>clone</a:t>
            </a:r>
            <a:r>
              <a:rPr lang="en-GB" sz="2000" kern="0" dirty="0"/>
              <a:t> of</a:t>
            </a:r>
            <a:br>
              <a:rPr lang="en-GB" sz="2000" kern="0" dirty="0"/>
            </a:br>
            <a:r>
              <a:rPr lang="en-GB" sz="2000" kern="0" dirty="0"/>
              <a:t>the repo</a:t>
            </a:r>
          </a:p>
        </p:txBody>
      </p:sp>
      <p:sp>
        <p:nvSpPr>
          <p:cNvPr id="19" name="Inhaltsplatzhalter 45">
            <a:extLst>
              <a:ext uri="{FF2B5EF4-FFF2-40B4-BE49-F238E27FC236}">
                <a16:creationId xmlns:a16="http://schemas.microsoft.com/office/drawing/2014/main" id="{586A485B-A56C-6846-BD79-FE7EB6B443E4}"/>
              </a:ext>
            </a:extLst>
          </p:cNvPr>
          <p:cNvSpPr txBox="1">
            <a:spLocks/>
          </p:cNvSpPr>
          <p:nvPr/>
        </p:nvSpPr>
        <p:spPr bwMode="auto">
          <a:xfrm>
            <a:off x="3467363" y="2060847"/>
            <a:ext cx="2628637" cy="636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1463" indent="-271463" algn="l" rtl="0" eaLnBrk="1" fontAlgn="base" hangingPunct="1">
              <a:spcBef>
                <a:spcPts val="1000"/>
              </a:spcBef>
              <a:spcAft>
                <a:spcPct val="0"/>
              </a:spcAft>
              <a:buSzPct val="80000"/>
              <a:buChar char="•"/>
              <a:defRPr lang="en-US" sz="2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534988" indent="-344488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2"/>
              </a:buBlip>
              <a:defRPr lang="en-US" sz="2200">
                <a:solidFill>
                  <a:schemeClr val="tx1"/>
                </a:solidFill>
                <a:latin typeface="+mn-lt"/>
                <a:cs typeface="Calibri"/>
              </a:defRPr>
            </a:lvl2pPr>
            <a:lvl3pPr marL="446088" indent="-179388" algn="l" defTabSz="895350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/>
              <a:buChar char="•"/>
              <a:defRPr lang="en-US" sz="2000">
                <a:solidFill>
                  <a:schemeClr val="tx1"/>
                </a:solidFill>
                <a:latin typeface="+mn-lt"/>
                <a:cs typeface="Calibri"/>
              </a:defRPr>
            </a:lvl3pPr>
            <a:lvl4pPr marL="714375" indent="-357188" algn="l" defTabSz="714375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2"/>
              </a:buBlip>
              <a:defRPr lang="en-US" sz="2000">
                <a:solidFill>
                  <a:schemeClr val="tx1"/>
                </a:solidFill>
                <a:latin typeface="+mn-lt"/>
                <a:cs typeface="Calibri"/>
              </a:defRPr>
            </a:lvl4pPr>
            <a:lvl5pPr marL="10826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sz="1000">
                <a:solidFill>
                  <a:schemeClr val="tx1"/>
                </a:solidFill>
                <a:latin typeface="+mn-lt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GB" sz="2000" kern="0" dirty="0"/>
              <a:t>Your </a:t>
            </a:r>
            <a:r>
              <a:rPr lang="en-GB" sz="2000" b="1" i="1" kern="0" dirty="0"/>
              <a:t>remote </a:t>
            </a:r>
            <a:r>
              <a:rPr lang="en-GB" sz="2000" kern="0" dirty="0"/>
              <a:t>copy (</a:t>
            </a:r>
            <a:r>
              <a:rPr lang="en-GB" sz="2000" b="1" i="1" kern="0" dirty="0"/>
              <a:t>fork</a:t>
            </a:r>
            <a:r>
              <a:rPr lang="en-GB" sz="2000" kern="0" dirty="0"/>
              <a:t>)</a:t>
            </a:r>
            <a:br>
              <a:rPr lang="en-GB" sz="2000" b="1" i="1" kern="0" dirty="0"/>
            </a:br>
            <a:r>
              <a:rPr lang="en-GB" sz="2000" kern="0" dirty="0"/>
              <a:t>of the repository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575BD171-C473-034B-BCF4-1766E76265DF}"/>
              </a:ext>
            </a:extLst>
          </p:cNvPr>
          <p:cNvSpPr/>
          <p:nvPr/>
        </p:nvSpPr>
        <p:spPr>
          <a:xfrm>
            <a:off x="4337010" y="2697782"/>
            <a:ext cx="9252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dirty="0">
                <a:latin typeface="Courier" pitchFamily="2" charset="0"/>
                <a:cs typeface="Courier New" panose="02070309020205020404" pitchFamily="49" charset="0"/>
              </a:rPr>
              <a:t>origin</a:t>
            </a:r>
          </a:p>
        </p:txBody>
      </p:sp>
      <p:sp>
        <p:nvSpPr>
          <p:cNvPr id="21" name="Pfeil nach links 20">
            <a:extLst>
              <a:ext uri="{FF2B5EF4-FFF2-40B4-BE49-F238E27FC236}">
                <a16:creationId xmlns:a16="http://schemas.microsoft.com/office/drawing/2014/main" id="{5768EA2C-2E59-4A41-B841-04F771F7EA7D}"/>
              </a:ext>
            </a:extLst>
          </p:cNvPr>
          <p:cNvSpPr/>
          <p:nvPr/>
        </p:nvSpPr>
        <p:spPr>
          <a:xfrm>
            <a:off x="9336496" y="3760081"/>
            <a:ext cx="1224000" cy="720000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b="1" i="1" dirty="0">
                <a:latin typeface="Calibri"/>
                <a:cs typeface="Calibri"/>
              </a:rPr>
              <a:t>add</a:t>
            </a:r>
          </a:p>
        </p:txBody>
      </p:sp>
      <p:sp>
        <p:nvSpPr>
          <p:cNvPr id="22" name="Pfeil nach links 21">
            <a:extLst>
              <a:ext uri="{FF2B5EF4-FFF2-40B4-BE49-F238E27FC236}">
                <a16:creationId xmlns:a16="http://schemas.microsoft.com/office/drawing/2014/main" id="{8991B354-4567-1A4A-879F-A12F97072B1B}"/>
              </a:ext>
            </a:extLst>
          </p:cNvPr>
          <p:cNvSpPr/>
          <p:nvPr/>
        </p:nvSpPr>
        <p:spPr>
          <a:xfrm>
            <a:off x="5362395" y="3760081"/>
            <a:ext cx="1440000" cy="720000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b="1" i="1" dirty="0">
                <a:latin typeface="Calibri"/>
                <a:cs typeface="Calibri"/>
              </a:rPr>
              <a:t>push</a:t>
            </a:r>
          </a:p>
        </p:txBody>
      </p:sp>
      <p:sp>
        <p:nvSpPr>
          <p:cNvPr id="23" name="Pfeil nach links 22">
            <a:extLst>
              <a:ext uri="{FF2B5EF4-FFF2-40B4-BE49-F238E27FC236}">
                <a16:creationId xmlns:a16="http://schemas.microsoft.com/office/drawing/2014/main" id="{B5947707-C04C-4143-83C9-83071BDCD9AC}"/>
              </a:ext>
            </a:extLst>
          </p:cNvPr>
          <p:cNvSpPr/>
          <p:nvPr/>
        </p:nvSpPr>
        <p:spPr>
          <a:xfrm>
            <a:off x="2423592" y="4787617"/>
            <a:ext cx="1800000" cy="720000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b="1" i="1" dirty="0">
                <a:latin typeface="Calibri"/>
                <a:cs typeface="Calibri"/>
              </a:rPr>
              <a:t>pull-request</a:t>
            </a:r>
          </a:p>
        </p:txBody>
      </p:sp>
      <p:sp>
        <p:nvSpPr>
          <p:cNvPr id="24" name="Pfeil nach rechts 23">
            <a:extLst>
              <a:ext uri="{FF2B5EF4-FFF2-40B4-BE49-F238E27FC236}">
                <a16:creationId xmlns:a16="http://schemas.microsoft.com/office/drawing/2014/main" id="{09404E2C-F75D-7241-8ECC-B429309050B3}"/>
              </a:ext>
            </a:extLst>
          </p:cNvPr>
          <p:cNvSpPr/>
          <p:nvPr/>
        </p:nvSpPr>
        <p:spPr>
          <a:xfrm>
            <a:off x="2752301" y="3013885"/>
            <a:ext cx="1440000" cy="7200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b="1" i="1" dirty="0">
                <a:latin typeface="Calibri"/>
                <a:cs typeface="Calibri"/>
              </a:rPr>
              <a:t>fork</a:t>
            </a:r>
          </a:p>
        </p:txBody>
      </p:sp>
      <p:sp>
        <p:nvSpPr>
          <p:cNvPr id="25" name="Pfeil nach rechts 24">
            <a:extLst>
              <a:ext uri="{FF2B5EF4-FFF2-40B4-BE49-F238E27FC236}">
                <a16:creationId xmlns:a16="http://schemas.microsoft.com/office/drawing/2014/main" id="{3185879C-2E9B-E541-B271-2853A4E670D8}"/>
              </a:ext>
            </a:extLst>
          </p:cNvPr>
          <p:cNvSpPr/>
          <p:nvPr/>
        </p:nvSpPr>
        <p:spPr>
          <a:xfrm>
            <a:off x="5394174" y="3006128"/>
            <a:ext cx="1440000" cy="7200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b="1" i="1" dirty="0">
                <a:latin typeface="Calibri"/>
                <a:cs typeface="Calibri"/>
              </a:rPr>
              <a:t>clone</a:t>
            </a:r>
          </a:p>
        </p:txBody>
      </p:sp>
      <p:sp>
        <p:nvSpPr>
          <p:cNvPr id="26" name="Pfeil nach rechts 25">
            <a:extLst>
              <a:ext uri="{FF2B5EF4-FFF2-40B4-BE49-F238E27FC236}">
                <a16:creationId xmlns:a16="http://schemas.microsoft.com/office/drawing/2014/main" id="{535C1959-855E-364E-BA6B-7B673A8A01B2}"/>
              </a:ext>
            </a:extLst>
          </p:cNvPr>
          <p:cNvSpPr/>
          <p:nvPr/>
        </p:nvSpPr>
        <p:spPr>
          <a:xfrm>
            <a:off x="7743058" y="3000222"/>
            <a:ext cx="2880408" cy="733663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b="1" i="1" dirty="0">
                <a:latin typeface="Calibri"/>
                <a:cs typeface="Calibri"/>
              </a:rPr>
              <a:t>checkout</a:t>
            </a:r>
          </a:p>
        </p:txBody>
      </p:sp>
      <p:sp>
        <p:nvSpPr>
          <p:cNvPr id="28" name="Pfeil nach links 27">
            <a:extLst>
              <a:ext uri="{FF2B5EF4-FFF2-40B4-BE49-F238E27FC236}">
                <a16:creationId xmlns:a16="http://schemas.microsoft.com/office/drawing/2014/main" id="{C259D408-0D08-1749-946C-A6CC4E599721}"/>
              </a:ext>
            </a:extLst>
          </p:cNvPr>
          <p:cNvSpPr/>
          <p:nvPr/>
        </p:nvSpPr>
        <p:spPr>
          <a:xfrm>
            <a:off x="7464152" y="3753250"/>
            <a:ext cx="1224000" cy="720000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b="1" i="1" dirty="0">
                <a:latin typeface="Calibri"/>
                <a:cs typeface="Calibri"/>
              </a:rPr>
              <a:t>commit</a:t>
            </a:r>
          </a:p>
        </p:txBody>
      </p:sp>
      <p:sp>
        <p:nvSpPr>
          <p:cNvPr id="30" name="Pfeil nach rechts 29">
            <a:extLst>
              <a:ext uri="{FF2B5EF4-FFF2-40B4-BE49-F238E27FC236}">
                <a16:creationId xmlns:a16="http://schemas.microsoft.com/office/drawing/2014/main" id="{DE70CE16-C163-5C44-84F9-C0DEABE84754}"/>
              </a:ext>
            </a:extLst>
          </p:cNvPr>
          <p:cNvSpPr/>
          <p:nvPr/>
        </p:nvSpPr>
        <p:spPr>
          <a:xfrm>
            <a:off x="5375920" y="4581128"/>
            <a:ext cx="1440000" cy="7200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b="1" i="1" dirty="0">
                <a:latin typeface="Calibri"/>
                <a:cs typeface="Calibri"/>
              </a:rPr>
              <a:t>fetch</a:t>
            </a:r>
          </a:p>
        </p:txBody>
      </p:sp>
      <p:sp>
        <p:nvSpPr>
          <p:cNvPr id="31" name="Pfeil nach rechts 30">
            <a:extLst>
              <a:ext uri="{FF2B5EF4-FFF2-40B4-BE49-F238E27FC236}">
                <a16:creationId xmlns:a16="http://schemas.microsoft.com/office/drawing/2014/main" id="{BBA13DD1-C26C-DA48-BC77-2B6FE08B9BB2}"/>
              </a:ext>
            </a:extLst>
          </p:cNvPr>
          <p:cNvSpPr/>
          <p:nvPr/>
        </p:nvSpPr>
        <p:spPr>
          <a:xfrm>
            <a:off x="7752096" y="4587210"/>
            <a:ext cx="2880408" cy="7200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b="1" i="1" dirty="0">
                <a:latin typeface="Calibri"/>
                <a:cs typeface="Calibri"/>
              </a:rPr>
              <a:t>checkout</a:t>
            </a:r>
          </a:p>
        </p:txBody>
      </p:sp>
      <p:sp>
        <p:nvSpPr>
          <p:cNvPr id="34" name="Pfeil nach rechts 33">
            <a:extLst>
              <a:ext uri="{FF2B5EF4-FFF2-40B4-BE49-F238E27FC236}">
                <a16:creationId xmlns:a16="http://schemas.microsoft.com/office/drawing/2014/main" id="{F473D883-D0BA-0447-974E-2E93836BD9F9}"/>
              </a:ext>
            </a:extLst>
          </p:cNvPr>
          <p:cNvSpPr/>
          <p:nvPr/>
        </p:nvSpPr>
        <p:spPr>
          <a:xfrm>
            <a:off x="5362395" y="5013176"/>
            <a:ext cx="5270109" cy="733663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b="1" i="1" dirty="0">
                <a:latin typeface="Calibri"/>
                <a:cs typeface="Calibri"/>
              </a:rPr>
              <a:t>pull</a:t>
            </a:r>
          </a:p>
        </p:txBody>
      </p:sp>
      <p:sp>
        <p:nvSpPr>
          <p:cNvPr id="35" name="Pfeil nach unten 34">
            <a:extLst>
              <a:ext uri="{FF2B5EF4-FFF2-40B4-BE49-F238E27FC236}">
                <a16:creationId xmlns:a16="http://schemas.microsoft.com/office/drawing/2014/main" id="{4DC23E47-FDF4-4841-AAC9-67E5B1DA73A4}"/>
              </a:ext>
            </a:extLst>
          </p:cNvPr>
          <p:cNvSpPr/>
          <p:nvPr/>
        </p:nvSpPr>
        <p:spPr>
          <a:xfrm>
            <a:off x="10624125" y="3284984"/>
            <a:ext cx="1027898" cy="80654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latin typeface="Calibri"/>
              <a:cs typeface="Calibri"/>
            </a:endParaRPr>
          </a:p>
        </p:txBody>
      </p:sp>
      <p:sp>
        <p:nvSpPr>
          <p:cNvPr id="36" name="Pfeil nach unten 35">
            <a:extLst>
              <a:ext uri="{FF2B5EF4-FFF2-40B4-BE49-F238E27FC236}">
                <a16:creationId xmlns:a16="http://schemas.microsoft.com/office/drawing/2014/main" id="{AF318375-334A-4043-A650-5A0DE9A32C2D}"/>
              </a:ext>
            </a:extLst>
          </p:cNvPr>
          <p:cNvSpPr/>
          <p:nvPr/>
        </p:nvSpPr>
        <p:spPr>
          <a:xfrm>
            <a:off x="4286441" y="4149080"/>
            <a:ext cx="1027898" cy="73322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latin typeface="Calibri"/>
              <a:cs typeface="Calibri"/>
            </a:endParaRPr>
          </a:p>
        </p:txBody>
      </p:sp>
      <p:sp>
        <p:nvSpPr>
          <p:cNvPr id="37" name="Pfeil nach unten 36">
            <a:extLst>
              <a:ext uri="{FF2B5EF4-FFF2-40B4-BE49-F238E27FC236}">
                <a16:creationId xmlns:a16="http://schemas.microsoft.com/office/drawing/2014/main" id="{E94EA41E-E4D0-D34B-A919-7096E27872E3}"/>
              </a:ext>
            </a:extLst>
          </p:cNvPr>
          <p:cNvSpPr/>
          <p:nvPr/>
        </p:nvSpPr>
        <p:spPr>
          <a:xfrm>
            <a:off x="1492123" y="5301208"/>
            <a:ext cx="1027898" cy="73322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latin typeface="Calibri"/>
              <a:cs typeface="Calibri"/>
            </a:endParaRPr>
          </a:p>
        </p:txBody>
      </p:sp>
      <p:sp>
        <p:nvSpPr>
          <p:cNvPr id="38" name="Pfeil nach rechts 37">
            <a:extLst>
              <a:ext uri="{FF2B5EF4-FFF2-40B4-BE49-F238E27FC236}">
                <a16:creationId xmlns:a16="http://schemas.microsoft.com/office/drawing/2014/main" id="{041AF37E-A557-564D-9CA2-23D5131AC3BD}"/>
              </a:ext>
            </a:extLst>
          </p:cNvPr>
          <p:cNvSpPr/>
          <p:nvPr/>
        </p:nvSpPr>
        <p:spPr>
          <a:xfrm>
            <a:off x="2752301" y="5733256"/>
            <a:ext cx="4019306" cy="733663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b="1" i="1" dirty="0">
                <a:latin typeface="Calibri"/>
                <a:cs typeface="Calibri"/>
              </a:rPr>
              <a:t>fetch</a:t>
            </a: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F83E3C3A-2266-D541-8CD0-29EFD9935417}"/>
              </a:ext>
            </a:extLst>
          </p:cNvPr>
          <p:cNvSpPr/>
          <p:nvPr/>
        </p:nvSpPr>
        <p:spPr>
          <a:xfrm>
            <a:off x="6878862" y="2698928"/>
            <a:ext cx="8018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dirty="0">
                <a:latin typeface="Courier" pitchFamily="2" charset="0"/>
                <a:cs typeface="Courier New" panose="02070309020205020404" pitchFamily="49" charset="0"/>
              </a:rPr>
              <a:t>local</a:t>
            </a:r>
          </a:p>
        </p:txBody>
      </p:sp>
    </p:spTree>
    <p:extLst>
      <p:ext uri="{BB962C8B-B14F-4D97-AF65-F5344CB8AC3E}">
        <p14:creationId xmlns:p14="http://schemas.microsoft.com/office/powerpoint/2010/main" val="180525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6" grpId="0" animBg="1"/>
      <p:bldP spid="47" grpId="0" animBg="1"/>
      <p:bldP spid="45" grpId="0" animBg="1"/>
      <p:bldP spid="44" grpId="0" animBg="1"/>
      <p:bldP spid="9" grpId="0"/>
      <p:bldP spid="11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30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Oval 125">
            <a:extLst>
              <a:ext uri="{FF2B5EF4-FFF2-40B4-BE49-F238E27FC236}">
                <a16:creationId xmlns:a16="http://schemas.microsoft.com/office/drawing/2014/main" id="{2AC8B72B-7BE5-8241-9B85-26D79A33F4F8}"/>
              </a:ext>
            </a:extLst>
          </p:cNvPr>
          <p:cNvSpPr/>
          <p:nvPr/>
        </p:nvSpPr>
        <p:spPr>
          <a:xfrm>
            <a:off x="9726995" y="3133814"/>
            <a:ext cx="288000" cy="28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dirty="0">
              <a:latin typeface="Calibri"/>
              <a:cs typeface="Calibri"/>
            </a:endParaRP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85F273EE-8015-8C47-87C0-43B7DF9C0D0C}"/>
              </a:ext>
            </a:extLst>
          </p:cNvPr>
          <p:cNvSpPr/>
          <p:nvPr/>
        </p:nvSpPr>
        <p:spPr>
          <a:xfrm>
            <a:off x="9726995" y="3133041"/>
            <a:ext cx="288000" cy="28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latin typeface="Calibri"/>
              <a:cs typeface="Calibri"/>
            </a:endParaRP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D42F2A03-AB8B-A84D-9310-A1BA41E2782E}"/>
              </a:ext>
            </a:extLst>
          </p:cNvPr>
          <p:cNvSpPr/>
          <p:nvPr/>
        </p:nvSpPr>
        <p:spPr>
          <a:xfrm>
            <a:off x="9726995" y="3133041"/>
            <a:ext cx="288000" cy="28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latin typeface="Calibri"/>
              <a:cs typeface="Calibri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8158CB6-D0DB-8F49-BEB7-1C69B5EE6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Branching and merging with 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git</a:t>
            </a:r>
            <a:r>
              <a:rPr lang="en-GB" dirty="0"/>
              <a:t> </a:t>
            </a:r>
          </a:p>
        </p:txBody>
      </p:sp>
      <p:sp>
        <p:nvSpPr>
          <p:cNvPr id="45" name="Inhaltsplatzhalter 44">
            <a:extLst>
              <a:ext uri="{FF2B5EF4-FFF2-40B4-BE49-F238E27FC236}">
                <a16:creationId xmlns:a16="http://schemas.microsoft.com/office/drawing/2014/main" id="{7A9F9AFF-8EA7-9244-93B1-E986166080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2285" y="1600200"/>
            <a:ext cx="1727331" cy="727242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Getting started</a:t>
            </a:r>
            <a:br>
              <a:rPr lang="en-GB" dirty="0"/>
            </a:br>
            <a:r>
              <a:rPr lang="en-GB" dirty="0"/>
              <a:t>with branching</a:t>
            </a:r>
          </a:p>
        </p:txBody>
      </p:sp>
      <p:sp>
        <p:nvSpPr>
          <p:cNvPr id="46" name="Inhaltsplatzhalter 45">
            <a:extLst>
              <a:ext uri="{FF2B5EF4-FFF2-40B4-BE49-F238E27FC236}">
                <a16:creationId xmlns:a16="http://schemas.microsoft.com/office/drawing/2014/main" id="{00A3AEE4-106B-5941-A2F4-BB77C1D38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25445" y="1600200"/>
            <a:ext cx="7850606" cy="360000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Three options to </a:t>
            </a:r>
            <a:r>
              <a:rPr lang="en-GB" b="1" i="1" dirty="0"/>
              <a:t>merge</a:t>
            </a:r>
            <a:r>
              <a:rPr lang="en-GB" dirty="0"/>
              <a:t> the changes from </a:t>
            </a:r>
            <a:r>
              <a:rPr lang="en-GB" dirty="0">
                <a:latin typeface="Courier" pitchFamily="2" charset="0"/>
              </a:rPr>
              <a:t>dev</a:t>
            </a:r>
            <a:r>
              <a:rPr lang="en-GB" dirty="0"/>
              <a:t> into </a:t>
            </a:r>
            <a:r>
              <a:rPr lang="en-GB" dirty="0">
                <a:latin typeface="Courier" pitchFamily="2" charset="0"/>
              </a:rPr>
              <a:t>master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C199B70-CDDE-014F-9A96-E9FFD85DB2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There are multiple methods to bring parallel developments back together</a:t>
            </a:r>
            <a:endParaRPr lang="en-GB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CCB4E66-E43C-0747-B9F2-23316FBC405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AT"/>
              <a:t>Daniel Huppmann</a:t>
            </a:r>
            <a:endParaRPr lang="hr-HR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30B0FC5-7CF8-3048-9D3C-02C64EBBABE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Open-Source Energy System Modeling, Lecture 1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1FB7631-F301-0943-A428-F0B7477F219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F5633C8-4A1E-AE41-9551-4706842F4652}" type="slidenum">
              <a:rPr lang="uk-UA" smtClean="0"/>
              <a:pPr/>
              <a:t>5</a:t>
            </a:fld>
            <a:endParaRPr lang="uk-UA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A154D19-3A64-B042-B05D-CDF3B77325A8}"/>
              </a:ext>
            </a:extLst>
          </p:cNvPr>
          <p:cNvSpPr/>
          <p:nvPr/>
        </p:nvSpPr>
        <p:spPr>
          <a:xfrm>
            <a:off x="1230051" y="5733064"/>
            <a:ext cx="288000" cy="2880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latin typeface="Calibri"/>
              <a:cs typeface="Calibri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FF8904F-DE70-014F-B86A-292133F18223}"/>
              </a:ext>
            </a:extLst>
          </p:cNvPr>
          <p:cNvSpPr/>
          <p:nvPr/>
        </p:nvSpPr>
        <p:spPr>
          <a:xfrm>
            <a:off x="1230051" y="5085056"/>
            <a:ext cx="288000" cy="2880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latin typeface="Calibri"/>
              <a:cs typeface="Calibri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724EFF4-B18B-124E-A8C7-145ED199EEDA}"/>
              </a:ext>
            </a:extLst>
          </p:cNvPr>
          <p:cNvSpPr/>
          <p:nvPr/>
        </p:nvSpPr>
        <p:spPr>
          <a:xfrm>
            <a:off x="1230051" y="4437048"/>
            <a:ext cx="288000" cy="28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latin typeface="Calibri"/>
              <a:cs typeface="Calibri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685AFA3-A414-4D45-8CFC-8B10F15B804C}"/>
              </a:ext>
            </a:extLst>
          </p:cNvPr>
          <p:cNvSpPr/>
          <p:nvPr/>
        </p:nvSpPr>
        <p:spPr>
          <a:xfrm>
            <a:off x="1230051" y="3789040"/>
            <a:ext cx="288000" cy="28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latin typeface="Calibri"/>
              <a:cs typeface="Calibri"/>
            </a:endParaRP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05FF91FF-4CF5-DC42-A841-CBF73D207DFF}"/>
              </a:ext>
            </a:extLst>
          </p:cNvPr>
          <p:cNvCxnSpPr>
            <a:cxnSpLocks/>
          </p:cNvCxnSpPr>
          <p:nvPr/>
        </p:nvCxnSpPr>
        <p:spPr>
          <a:xfrm flipV="1">
            <a:off x="1374051" y="5445296"/>
            <a:ext cx="0" cy="216000"/>
          </a:xfrm>
          <a:prstGeom prst="straightConnector1">
            <a:avLst/>
          </a:prstGeom>
          <a:ln w="25400" cap="rnd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F3BA273F-0ED2-2C49-9EFB-ABC79E4CCDBB}"/>
              </a:ext>
            </a:extLst>
          </p:cNvPr>
          <p:cNvCxnSpPr>
            <a:cxnSpLocks/>
          </p:cNvCxnSpPr>
          <p:nvPr/>
        </p:nvCxnSpPr>
        <p:spPr>
          <a:xfrm flipV="1">
            <a:off x="1374051" y="4797200"/>
            <a:ext cx="0" cy="216000"/>
          </a:xfrm>
          <a:prstGeom prst="straightConnector1">
            <a:avLst/>
          </a:prstGeom>
          <a:ln w="25400" cap="rnd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0E874279-71AE-2D43-B1DE-76BD4B91D9AA}"/>
              </a:ext>
            </a:extLst>
          </p:cNvPr>
          <p:cNvCxnSpPr>
            <a:cxnSpLocks/>
          </p:cNvCxnSpPr>
          <p:nvPr/>
        </p:nvCxnSpPr>
        <p:spPr>
          <a:xfrm flipV="1">
            <a:off x="1374051" y="4149104"/>
            <a:ext cx="0" cy="216000"/>
          </a:xfrm>
          <a:prstGeom prst="straightConnector1">
            <a:avLst/>
          </a:prstGeom>
          <a:ln w="25400" cap="rnd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eck 19">
            <a:extLst>
              <a:ext uri="{FF2B5EF4-FFF2-40B4-BE49-F238E27FC236}">
                <a16:creationId xmlns:a16="http://schemas.microsoft.com/office/drawing/2014/main" id="{2F498E53-96B6-1B40-8ED7-214635AA6E26}"/>
              </a:ext>
            </a:extLst>
          </p:cNvPr>
          <p:cNvSpPr/>
          <p:nvPr/>
        </p:nvSpPr>
        <p:spPr>
          <a:xfrm>
            <a:off x="911424" y="6093296"/>
            <a:ext cx="9252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dirty="0">
                <a:latin typeface="Courier" pitchFamily="2" charset="0"/>
                <a:cs typeface="Courier New" panose="02070309020205020404" pitchFamily="49" charset="0"/>
              </a:rPr>
              <a:t>master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D57C7A1-0174-D54D-94F7-A2B50FCA4844}"/>
              </a:ext>
            </a:extLst>
          </p:cNvPr>
          <p:cNvSpPr/>
          <p:nvPr/>
        </p:nvSpPr>
        <p:spPr>
          <a:xfrm>
            <a:off x="2022139" y="4725176"/>
            <a:ext cx="288000" cy="28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dirty="0">
              <a:latin typeface="Calibri"/>
              <a:cs typeface="Calibri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D0BAE7C-FDD2-1045-8A79-4B0D5E777222}"/>
              </a:ext>
            </a:extLst>
          </p:cNvPr>
          <p:cNvSpPr/>
          <p:nvPr/>
        </p:nvSpPr>
        <p:spPr>
          <a:xfrm>
            <a:off x="2022139" y="4050129"/>
            <a:ext cx="288000" cy="28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latin typeface="Calibri"/>
              <a:cs typeface="Calibri"/>
            </a:endParaRPr>
          </a:p>
        </p:txBody>
      </p: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764504C9-E49B-7849-AFB1-3259EBA3D810}"/>
              </a:ext>
            </a:extLst>
          </p:cNvPr>
          <p:cNvCxnSpPr>
            <a:cxnSpLocks/>
          </p:cNvCxnSpPr>
          <p:nvPr/>
        </p:nvCxnSpPr>
        <p:spPr>
          <a:xfrm flipV="1">
            <a:off x="2166139" y="4410457"/>
            <a:ext cx="0" cy="216000"/>
          </a:xfrm>
          <a:prstGeom prst="straightConnector1">
            <a:avLst/>
          </a:prstGeom>
          <a:ln w="25400" cap="rnd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eck 26">
            <a:extLst>
              <a:ext uri="{FF2B5EF4-FFF2-40B4-BE49-F238E27FC236}">
                <a16:creationId xmlns:a16="http://schemas.microsoft.com/office/drawing/2014/main" id="{5007CC2E-94AF-E14B-9A72-6A79E10F6CFA}"/>
              </a:ext>
            </a:extLst>
          </p:cNvPr>
          <p:cNvSpPr/>
          <p:nvPr/>
        </p:nvSpPr>
        <p:spPr>
          <a:xfrm>
            <a:off x="1888659" y="5013176"/>
            <a:ext cx="5549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dirty="0">
                <a:latin typeface="Courier" pitchFamily="2" charset="0"/>
                <a:cs typeface="Courier New" panose="02070309020205020404" pitchFamily="49" charset="0"/>
              </a:rPr>
              <a:t>dev</a:t>
            </a:r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F7D8E0CF-A117-144A-93B5-608389ED69EF}"/>
              </a:ext>
            </a:extLst>
          </p:cNvPr>
          <p:cNvCxnSpPr>
            <a:cxnSpLocks/>
          </p:cNvCxnSpPr>
          <p:nvPr/>
        </p:nvCxnSpPr>
        <p:spPr>
          <a:xfrm flipV="1">
            <a:off x="1631504" y="4941168"/>
            <a:ext cx="318627" cy="142216"/>
          </a:xfrm>
          <a:prstGeom prst="straightConnector1">
            <a:avLst/>
          </a:prstGeom>
          <a:ln w="25400" cap="rnd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Inhaltsplatzhalter 45">
            <a:extLst>
              <a:ext uri="{FF2B5EF4-FFF2-40B4-BE49-F238E27FC236}">
                <a16:creationId xmlns:a16="http://schemas.microsoft.com/office/drawing/2014/main" id="{5FE8A62C-9CE1-F64C-A0A3-2D8568A56F7D}"/>
              </a:ext>
            </a:extLst>
          </p:cNvPr>
          <p:cNvSpPr txBox="1">
            <a:spLocks/>
          </p:cNvSpPr>
          <p:nvPr/>
        </p:nvSpPr>
        <p:spPr bwMode="auto">
          <a:xfrm>
            <a:off x="4152024" y="1992480"/>
            <a:ext cx="2160000" cy="35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1463" indent="-271463" algn="l" rtl="0" eaLnBrk="1" fontAlgn="base" hangingPunct="1">
              <a:spcBef>
                <a:spcPts val="1000"/>
              </a:spcBef>
              <a:spcAft>
                <a:spcPct val="0"/>
              </a:spcAft>
              <a:buSzPct val="80000"/>
              <a:buChar char="•"/>
              <a:defRPr lang="en-US" sz="2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534988" indent="-344488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3"/>
              </a:buBlip>
              <a:defRPr lang="en-US" sz="2200">
                <a:solidFill>
                  <a:schemeClr val="tx1"/>
                </a:solidFill>
                <a:latin typeface="+mn-lt"/>
                <a:cs typeface="Calibri"/>
              </a:defRPr>
            </a:lvl2pPr>
            <a:lvl3pPr marL="446088" indent="-179388" algn="l" defTabSz="895350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/>
              <a:buChar char="•"/>
              <a:defRPr lang="en-US" sz="2000">
                <a:solidFill>
                  <a:schemeClr val="tx1"/>
                </a:solidFill>
                <a:latin typeface="+mn-lt"/>
                <a:cs typeface="Calibri"/>
              </a:defRPr>
            </a:lvl3pPr>
            <a:lvl4pPr marL="714375" indent="-357188" algn="l" defTabSz="714375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3"/>
              </a:buBlip>
              <a:defRPr lang="en-US" sz="2000">
                <a:solidFill>
                  <a:schemeClr val="tx1"/>
                </a:solidFill>
                <a:latin typeface="+mn-lt"/>
                <a:cs typeface="Calibri"/>
              </a:defRPr>
            </a:lvl4pPr>
            <a:lvl5pPr marL="10826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sz="1000">
                <a:solidFill>
                  <a:schemeClr val="tx1"/>
                </a:solidFill>
                <a:latin typeface="+mn-lt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GB" kern="0" dirty="0"/>
              <a:t>1) A merge commit</a:t>
            </a:r>
          </a:p>
        </p:txBody>
      </p:sp>
      <p:sp>
        <p:nvSpPr>
          <p:cNvPr id="48" name="Inhaltsplatzhalter 45">
            <a:extLst>
              <a:ext uri="{FF2B5EF4-FFF2-40B4-BE49-F238E27FC236}">
                <a16:creationId xmlns:a16="http://schemas.microsoft.com/office/drawing/2014/main" id="{2C2FEA3C-422B-4349-AE2F-0293C5CAD553}"/>
              </a:ext>
            </a:extLst>
          </p:cNvPr>
          <p:cNvSpPr txBox="1">
            <a:spLocks/>
          </p:cNvSpPr>
          <p:nvPr/>
        </p:nvSpPr>
        <p:spPr bwMode="auto">
          <a:xfrm>
            <a:off x="6600056" y="1992480"/>
            <a:ext cx="2160000" cy="35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1463" indent="-271463" algn="l" rtl="0" eaLnBrk="1" fontAlgn="base" hangingPunct="1">
              <a:spcBef>
                <a:spcPts val="1000"/>
              </a:spcBef>
              <a:spcAft>
                <a:spcPct val="0"/>
              </a:spcAft>
              <a:buSzPct val="80000"/>
              <a:buChar char="•"/>
              <a:defRPr lang="en-US" sz="2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534988" indent="-344488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3"/>
              </a:buBlip>
              <a:defRPr lang="en-US" sz="2200">
                <a:solidFill>
                  <a:schemeClr val="tx1"/>
                </a:solidFill>
                <a:latin typeface="+mn-lt"/>
                <a:cs typeface="Calibri"/>
              </a:defRPr>
            </a:lvl2pPr>
            <a:lvl3pPr marL="446088" indent="-179388" algn="l" defTabSz="895350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/>
              <a:buChar char="•"/>
              <a:defRPr lang="en-US" sz="2000">
                <a:solidFill>
                  <a:schemeClr val="tx1"/>
                </a:solidFill>
                <a:latin typeface="+mn-lt"/>
                <a:cs typeface="Calibri"/>
              </a:defRPr>
            </a:lvl3pPr>
            <a:lvl4pPr marL="714375" indent="-357188" algn="l" defTabSz="714375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3"/>
              </a:buBlip>
              <a:defRPr lang="en-US" sz="2000">
                <a:solidFill>
                  <a:schemeClr val="tx1"/>
                </a:solidFill>
                <a:latin typeface="+mn-lt"/>
                <a:cs typeface="Calibri"/>
              </a:defRPr>
            </a:lvl4pPr>
            <a:lvl5pPr marL="10826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sz="1000">
                <a:solidFill>
                  <a:schemeClr val="tx1"/>
                </a:solidFill>
                <a:latin typeface="+mn-lt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GB" kern="0" dirty="0"/>
              <a:t>2) Rebase</a:t>
            </a:r>
          </a:p>
        </p:txBody>
      </p:sp>
      <p:sp>
        <p:nvSpPr>
          <p:cNvPr id="49" name="Inhaltsplatzhalter 45">
            <a:extLst>
              <a:ext uri="{FF2B5EF4-FFF2-40B4-BE49-F238E27FC236}">
                <a16:creationId xmlns:a16="http://schemas.microsoft.com/office/drawing/2014/main" id="{6F9F9A70-C401-F349-8B44-871361FDF25A}"/>
              </a:ext>
            </a:extLst>
          </p:cNvPr>
          <p:cNvSpPr txBox="1">
            <a:spLocks/>
          </p:cNvSpPr>
          <p:nvPr/>
        </p:nvSpPr>
        <p:spPr bwMode="auto">
          <a:xfrm>
            <a:off x="8976320" y="1992480"/>
            <a:ext cx="2376024" cy="35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1463" indent="-271463" algn="l" rtl="0" eaLnBrk="1" fontAlgn="base" hangingPunct="1">
              <a:spcBef>
                <a:spcPts val="1000"/>
              </a:spcBef>
              <a:spcAft>
                <a:spcPct val="0"/>
              </a:spcAft>
              <a:buSzPct val="80000"/>
              <a:buChar char="•"/>
              <a:defRPr lang="en-US" sz="2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534988" indent="-344488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3"/>
              </a:buBlip>
              <a:defRPr lang="en-US" sz="2200">
                <a:solidFill>
                  <a:schemeClr val="tx1"/>
                </a:solidFill>
                <a:latin typeface="+mn-lt"/>
                <a:cs typeface="Calibri"/>
              </a:defRPr>
            </a:lvl2pPr>
            <a:lvl3pPr marL="446088" indent="-179388" algn="l" defTabSz="895350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/>
              <a:buChar char="•"/>
              <a:defRPr lang="en-US" sz="2000">
                <a:solidFill>
                  <a:schemeClr val="tx1"/>
                </a:solidFill>
                <a:latin typeface="+mn-lt"/>
                <a:cs typeface="Calibri"/>
              </a:defRPr>
            </a:lvl3pPr>
            <a:lvl4pPr marL="714375" indent="-357188" algn="l" defTabSz="714375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3"/>
              </a:buBlip>
              <a:defRPr lang="en-US" sz="2000">
                <a:solidFill>
                  <a:schemeClr val="tx1"/>
                </a:solidFill>
                <a:latin typeface="+mn-lt"/>
                <a:cs typeface="Calibri"/>
              </a:defRPr>
            </a:lvl4pPr>
            <a:lvl5pPr marL="10826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sz="1000">
                <a:solidFill>
                  <a:schemeClr val="tx1"/>
                </a:solidFill>
                <a:latin typeface="+mn-lt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GB" kern="0" dirty="0"/>
              <a:t>3) Squash and merge</a:t>
            </a:r>
          </a:p>
        </p:txBody>
      </p: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B7A7C61E-D2C3-0A41-8006-CBD3E8EA7F7C}"/>
              </a:ext>
            </a:extLst>
          </p:cNvPr>
          <p:cNvGrpSpPr/>
          <p:nvPr/>
        </p:nvGrpSpPr>
        <p:grpSpPr>
          <a:xfrm>
            <a:off x="4465926" y="3789040"/>
            <a:ext cx="1532195" cy="2642810"/>
            <a:chOff x="3343849" y="3140968"/>
            <a:chExt cx="1532195" cy="264281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6DD75750-FD55-D544-BAB0-7D01F0E1D6E4}"/>
                </a:ext>
              </a:extLst>
            </p:cNvPr>
            <p:cNvSpPr/>
            <p:nvPr/>
          </p:nvSpPr>
          <p:spPr>
            <a:xfrm>
              <a:off x="3662476" y="5084992"/>
              <a:ext cx="288000" cy="28800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GB" dirty="0">
                <a:latin typeface="Calibri"/>
                <a:cs typeface="Calibri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2CC577AF-98F9-2849-9DB6-CF9E25AD9945}"/>
                </a:ext>
              </a:extLst>
            </p:cNvPr>
            <p:cNvSpPr/>
            <p:nvPr/>
          </p:nvSpPr>
          <p:spPr>
            <a:xfrm>
              <a:off x="3662476" y="4436984"/>
              <a:ext cx="288000" cy="28800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GB" dirty="0">
                <a:latin typeface="Calibri"/>
                <a:cs typeface="Calibri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0D10B69C-E0F1-1C48-B7E6-65E4ED387795}"/>
                </a:ext>
              </a:extLst>
            </p:cNvPr>
            <p:cNvSpPr/>
            <p:nvPr/>
          </p:nvSpPr>
          <p:spPr>
            <a:xfrm>
              <a:off x="3662476" y="3788976"/>
              <a:ext cx="288000" cy="2880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GB" dirty="0">
                <a:latin typeface="Calibri"/>
                <a:cs typeface="Calibri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08C8687-8076-214A-A710-EA6134341235}"/>
                </a:ext>
              </a:extLst>
            </p:cNvPr>
            <p:cNvSpPr/>
            <p:nvPr/>
          </p:nvSpPr>
          <p:spPr>
            <a:xfrm>
              <a:off x="3662476" y="3140968"/>
              <a:ext cx="288000" cy="2880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GB" dirty="0">
                <a:latin typeface="Calibri"/>
                <a:cs typeface="Calibri"/>
              </a:endParaRPr>
            </a:p>
          </p:txBody>
        </p:sp>
        <p:cxnSp>
          <p:nvCxnSpPr>
            <p:cNvPr id="56" name="Gerade Verbindung mit Pfeil 55">
              <a:extLst>
                <a:ext uri="{FF2B5EF4-FFF2-40B4-BE49-F238E27FC236}">
                  <a16:creationId xmlns:a16="http://schemas.microsoft.com/office/drawing/2014/main" id="{BEB8BD65-066B-8E40-A274-FD9304B961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6476" y="4797224"/>
              <a:ext cx="0" cy="216000"/>
            </a:xfrm>
            <a:prstGeom prst="straightConnector1">
              <a:avLst/>
            </a:prstGeom>
            <a:ln w="25400" cap="rnd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mit Pfeil 56">
              <a:extLst>
                <a:ext uri="{FF2B5EF4-FFF2-40B4-BE49-F238E27FC236}">
                  <a16:creationId xmlns:a16="http://schemas.microsoft.com/office/drawing/2014/main" id="{4F0E1D2D-8385-A24B-9D58-CA528F7DD5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6476" y="4149128"/>
              <a:ext cx="0" cy="216000"/>
            </a:xfrm>
            <a:prstGeom prst="straightConnector1">
              <a:avLst/>
            </a:prstGeom>
            <a:ln w="25400" cap="rnd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mit Pfeil 57">
              <a:extLst>
                <a:ext uri="{FF2B5EF4-FFF2-40B4-BE49-F238E27FC236}">
                  <a16:creationId xmlns:a16="http://schemas.microsoft.com/office/drawing/2014/main" id="{84904012-84AA-C54B-929A-C2F8554885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6476" y="3501032"/>
              <a:ext cx="0" cy="216000"/>
            </a:xfrm>
            <a:prstGeom prst="straightConnector1">
              <a:avLst/>
            </a:prstGeom>
            <a:ln w="25400" cap="rnd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hteck 58">
              <a:extLst>
                <a:ext uri="{FF2B5EF4-FFF2-40B4-BE49-F238E27FC236}">
                  <a16:creationId xmlns:a16="http://schemas.microsoft.com/office/drawing/2014/main" id="{001AE8E8-D1DF-7B42-B206-670FC8C14FF4}"/>
                </a:ext>
              </a:extLst>
            </p:cNvPr>
            <p:cNvSpPr/>
            <p:nvPr/>
          </p:nvSpPr>
          <p:spPr>
            <a:xfrm>
              <a:off x="3343849" y="5445224"/>
              <a:ext cx="92525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600" dirty="0">
                  <a:latin typeface="Courier" pitchFamily="2" charset="0"/>
                  <a:cs typeface="Courier New" panose="02070309020205020404" pitchFamily="49" charset="0"/>
                </a:rPr>
                <a:t>master</a:t>
              </a: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C9A95F7-0A09-DC47-BA56-12150F06579C}"/>
                </a:ext>
              </a:extLst>
            </p:cNvPr>
            <p:cNvSpPr/>
            <p:nvPr/>
          </p:nvSpPr>
          <p:spPr>
            <a:xfrm>
              <a:off x="4454564" y="4077104"/>
              <a:ext cx="288000" cy="288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en-GB" dirty="0">
                <a:latin typeface="Calibri"/>
                <a:cs typeface="Calibri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9BD671A9-B455-6D41-8440-86E26EC64F7F}"/>
                </a:ext>
              </a:extLst>
            </p:cNvPr>
            <p:cNvSpPr/>
            <p:nvPr/>
          </p:nvSpPr>
          <p:spPr>
            <a:xfrm>
              <a:off x="4454564" y="3402057"/>
              <a:ext cx="288000" cy="288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GB" dirty="0">
                <a:latin typeface="Calibri"/>
                <a:cs typeface="Calibri"/>
              </a:endParaRPr>
            </a:p>
          </p:txBody>
        </p:sp>
        <p:cxnSp>
          <p:nvCxnSpPr>
            <p:cNvPr id="62" name="Gerade Verbindung mit Pfeil 61">
              <a:extLst>
                <a:ext uri="{FF2B5EF4-FFF2-40B4-BE49-F238E27FC236}">
                  <a16:creationId xmlns:a16="http://schemas.microsoft.com/office/drawing/2014/main" id="{B5DBEF57-283A-9144-B816-474C193720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98564" y="3762385"/>
              <a:ext cx="0" cy="216000"/>
            </a:xfrm>
            <a:prstGeom prst="straightConnector1">
              <a:avLst/>
            </a:prstGeom>
            <a:ln w="25400" cap="rnd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hteck 62">
              <a:extLst>
                <a:ext uri="{FF2B5EF4-FFF2-40B4-BE49-F238E27FC236}">
                  <a16:creationId xmlns:a16="http://schemas.microsoft.com/office/drawing/2014/main" id="{6A43DE4B-8D40-3C4F-98B0-2C6BECEE4D74}"/>
                </a:ext>
              </a:extLst>
            </p:cNvPr>
            <p:cNvSpPr/>
            <p:nvPr/>
          </p:nvSpPr>
          <p:spPr>
            <a:xfrm>
              <a:off x="4321084" y="4365104"/>
              <a:ext cx="5549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600" dirty="0">
                  <a:latin typeface="Courier" pitchFamily="2" charset="0"/>
                  <a:cs typeface="Courier New" panose="02070309020205020404" pitchFamily="49" charset="0"/>
                </a:rPr>
                <a:t>dev</a:t>
              </a:r>
            </a:p>
          </p:txBody>
        </p:sp>
        <p:cxnSp>
          <p:nvCxnSpPr>
            <p:cNvPr id="64" name="Gerade Verbindung mit Pfeil 63">
              <a:extLst>
                <a:ext uri="{FF2B5EF4-FFF2-40B4-BE49-F238E27FC236}">
                  <a16:creationId xmlns:a16="http://schemas.microsoft.com/office/drawing/2014/main" id="{EE3FD4CD-008F-BC42-B7AE-09B79D4D9E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09827" y="4294768"/>
              <a:ext cx="272729" cy="140544"/>
            </a:xfrm>
            <a:prstGeom prst="straightConnector1">
              <a:avLst/>
            </a:prstGeom>
            <a:ln w="25400" cap="rnd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837855A2-C32B-A248-814A-B98AB5D2E05D}"/>
              </a:ext>
            </a:extLst>
          </p:cNvPr>
          <p:cNvGrpSpPr/>
          <p:nvPr/>
        </p:nvGrpSpPr>
        <p:grpSpPr>
          <a:xfrm>
            <a:off x="6937147" y="3789040"/>
            <a:ext cx="1532195" cy="2642810"/>
            <a:chOff x="3343849" y="3140968"/>
            <a:chExt cx="1532195" cy="2642810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06B51D29-6974-E54F-B95F-096B69781C39}"/>
                </a:ext>
              </a:extLst>
            </p:cNvPr>
            <p:cNvSpPr/>
            <p:nvPr/>
          </p:nvSpPr>
          <p:spPr>
            <a:xfrm>
              <a:off x="3662476" y="5084992"/>
              <a:ext cx="288000" cy="28800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GB" dirty="0">
                <a:latin typeface="Calibri"/>
                <a:cs typeface="Calibri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B0FA32B2-27AA-7148-A9C6-D2AECC802F88}"/>
                </a:ext>
              </a:extLst>
            </p:cNvPr>
            <p:cNvSpPr/>
            <p:nvPr/>
          </p:nvSpPr>
          <p:spPr>
            <a:xfrm>
              <a:off x="3662476" y="4436984"/>
              <a:ext cx="288000" cy="28800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GB" dirty="0">
                <a:latin typeface="Calibri"/>
                <a:cs typeface="Calibri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8D240317-1884-1148-87AE-6489F2E5380D}"/>
                </a:ext>
              </a:extLst>
            </p:cNvPr>
            <p:cNvSpPr/>
            <p:nvPr/>
          </p:nvSpPr>
          <p:spPr>
            <a:xfrm>
              <a:off x="3662476" y="3788976"/>
              <a:ext cx="288000" cy="2880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GB" dirty="0">
                <a:latin typeface="Calibri"/>
                <a:cs typeface="Calibri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4D4FE5CC-B175-574B-A066-EDE578A7681F}"/>
                </a:ext>
              </a:extLst>
            </p:cNvPr>
            <p:cNvSpPr/>
            <p:nvPr/>
          </p:nvSpPr>
          <p:spPr>
            <a:xfrm>
              <a:off x="3662476" y="3140968"/>
              <a:ext cx="288000" cy="2880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GB" dirty="0">
                <a:latin typeface="Calibri"/>
                <a:cs typeface="Calibri"/>
              </a:endParaRPr>
            </a:p>
          </p:txBody>
        </p:sp>
        <p:cxnSp>
          <p:nvCxnSpPr>
            <p:cNvPr id="73" name="Gerade Verbindung mit Pfeil 72">
              <a:extLst>
                <a:ext uri="{FF2B5EF4-FFF2-40B4-BE49-F238E27FC236}">
                  <a16:creationId xmlns:a16="http://schemas.microsoft.com/office/drawing/2014/main" id="{0CE9DD40-AD17-C84D-B68D-6A49AB05AA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6476" y="4797224"/>
              <a:ext cx="0" cy="216000"/>
            </a:xfrm>
            <a:prstGeom prst="straightConnector1">
              <a:avLst/>
            </a:prstGeom>
            <a:ln w="25400" cap="rnd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mit Pfeil 73">
              <a:extLst>
                <a:ext uri="{FF2B5EF4-FFF2-40B4-BE49-F238E27FC236}">
                  <a16:creationId xmlns:a16="http://schemas.microsoft.com/office/drawing/2014/main" id="{623A5F40-06D7-AC43-8A8A-0760637865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6476" y="4149128"/>
              <a:ext cx="0" cy="216000"/>
            </a:xfrm>
            <a:prstGeom prst="straightConnector1">
              <a:avLst/>
            </a:prstGeom>
            <a:ln w="25400" cap="rnd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mit Pfeil 74">
              <a:extLst>
                <a:ext uri="{FF2B5EF4-FFF2-40B4-BE49-F238E27FC236}">
                  <a16:creationId xmlns:a16="http://schemas.microsoft.com/office/drawing/2014/main" id="{5B0BFCB6-8A75-1C47-A43B-B4A861A503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6476" y="3501032"/>
              <a:ext cx="0" cy="216000"/>
            </a:xfrm>
            <a:prstGeom prst="straightConnector1">
              <a:avLst/>
            </a:prstGeom>
            <a:ln w="25400" cap="rnd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hteck 75">
              <a:extLst>
                <a:ext uri="{FF2B5EF4-FFF2-40B4-BE49-F238E27FC236}">
                  <a16:creationId xmlns:a16="http://schemas.microsoft.com/office/drawing/2014/main" id="{3658DFF3-16ED-2D4E-92C3-86463F6A89A2}"/>
                </a:ext>
              </a:extLst>
            </p:cNvPr>
            <p:cNvSpPr/>
            <p:nvPr/>
          </p:nvSpPr>
          <p:spPr>
            <a:xfrm>
              <a:off x="3343849" y="5445224"/>
              <a:ext cx="92525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600" dirty="0">
                  <a:latin typeface="Courier" pitchFamily="2" charset="0"/>
                  <a:cs typeface="Courier New" panose="02070309020205020404" pitchFamily="49" charset="0"/>
                </a:rPr>
                <a:t>master</a:t>
              </a: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89F132D-4CCC-E741-8FCF-028C588B8234}"/>
                </a:ext>
              </a:extLst>
            </p:cNvPr>
            <p:cNvSpPr/>
            <p:nvPr/>
          </p:nvSpPr>
          <p:spPr>
            <a:xfrm>
              <a:off x="4454564" y="4077104"/>
              <a:ext cx="288000" cy="288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en-GB" dirty="0">
                <a:latin typeface="Calibri"/>
                <a:cs typeface="Calibri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753D0C6-4138-F64B-8ECE-3FEF503415D3}"/>
                </a:ext>
              </a:extLst>
            </p:cNvPr>
            <p:cNvSpPr/>
            <p:nvPr/>
          </p:nvSpPr>
          <p:spPr>
            <a:xfrm>
              <a:off x="4454564" y="3402057"/>
              <a:ext cx="288000" cy="288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GB" dirty="0">
                <a:latin typeface="Calibri"/>
                <a:cs typeface="Calibri"/>
              </a:endParaRPr>
            </a:p>
          </p:txBody>
        </p:sp>
        <p:cxnSp>
          <p:nvCxnSpPr>
            <p:cNvPr id="79" name="Gerade Verbindung mit Pfeil 78">
              <a:extLst>
                <a:ext uri="{FF2B5EF4-FFF2-40B4-BE49-F238E27FC236}">
                  <a16:creationId xmlns:a16="http://schemas.microsoft.com/office/drawing/2014/main" id="{7B8B588E-ED8A-5042-865F-9F901A2145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98564" y="3762385"/>
              <a:ext cx="0" cy="216000"/>
            </a:xfrm>
            <a:prstGeom prst="straightConnector1">
              <a:avLst/>
            </a:prstGeom>
            <a:ln w="25400" cap="rnd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echteck 79">
              <a:extLst>
                <a:ext uri="{FF2B5EF4-FFF2-40B4-BE49-F238E27FC236}">
                  <a16:creationId xmlns:a16="http://schemas.microsoft.com/office/drawing/2014/main" id="{6C84B6E0-063A-684E-A9D7-21C8F2DF87C4}"/>
                </a:ext>
              </a:extLst>
            </p:cNvPr>
            <p:cNvSpPr/>
            <p:nvPr/>
          </p:nvSpPr>
          <p:spPr>
            <a:xfrm>
              <a:off x="4321084" y="4365104"/>
              <a:ext cx="5549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600" dirty="0">
                  <a:latin typeface="Courier" pitchFamily="2" charset="0"/>
                  <a:cs typeface="Courier New" panose="02070309020205020404" pitchFamily="49" charset="0"/>
                </a:rPr>
                <a:t>dev</a:t>
              </a:r>
            </a:p>
          </p:txBody>
        </p:sp>
        <p:cxnSp>
          <p:nvCxnSpPr>
            <p:cNvPr id="81" name="Gerade Verbindung mit Pfeil 80">
              <a:extLst>
                <a:ext uri="{FF2B5EF4-FFF2-40B4-BE49-F238E27FC236}">
                  <a16:creationId xmlns:a16="http://schemas.microsoft.com/office/drawing/2014/main" id="{FDC1F118-C804-3D43-BE7E-F2005B0FAD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6878" y="4294768"/>
              <a:ext cx="295678" cy="140544"/>
            </a:xfrm>
            <a:prstGeom prst="straightConnector1">
              <a:avLst/>
            </a:prstGeom>
            <a:ln w="25400" cap="rnd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2B693DEE-2C78-C848-8573-A5A6AA959940}"/>
              </a:ext>
            </a:extLst>
          </p:cNvPr>
          <p:cNvGrpSpPr/>
          <p:nvPr/>
        </p:nvGrpSpPr>
        <p:grpSpPr>
          <a:xfrm>
            <a:off x="9408368" y="3789040"/>
            <a:ext cx="1532195" cy="2642810"/>
            <a:chOff x="3343849" y="3140968"/>
            <a:chExt cx="1532195" cy="2642810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9B320FFF-3993-D244-9D0B-00C643D5D0BA}"/>
                </a:ext>
              </a:extLst>
            </p:cNvPr>
            <p:cNvSpPr/>
            <p:nvPr/>
          </p:nvSpPr>
          <p:spPr>
            <a:xfrm>
              <a:off x="3662476" y="5084992"/>
              <a:ext cx="288000" cy="28800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GB" dirty="0">
                <a:latin typeface="Calibri"/>
                <a:cs typeface="Calibri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56E3AC59-5FB4-2A4B-9A8F-FE14BCBDCD45}"/>
                </a:ext>
              </a:extLst>
            </p:cNvPr>
            <p:cNvSpPr/>
            <p:nvPr/>
          </p:nvSpPr>
          <p:spPr>
            <a:xfrm>
              <a:off x="3662476" y="4436984"/>
              <a:ext cx="288000" cy="28800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GB" dirty="0">
                <a:latin typeface="Calibri"/>
                <a:cs typeface="Calibri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FD196E35-5512-2341-97FE-B94A4329775A}"/>
                </a:ext>
              </a:extLst>
            </p:cNvPr>
            <p:cNvSpPr/>
            <p:nvPr/>
          </p:nvSpPr>
          <p:spPr>
            <a:xfrm>
              <a:off x="3662476" y="3788976"/>
              <a:ext cx="288000" cy="2880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GB" dirty="0">
                <a:latin typeface="Calibri"/>
                <a:cs typeface="Calibri"/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983B50FB-39F0-E54E-9AEE-DB45B9FA3A4D}"/>
                </a:ext>
              </a:extLst>
            </p:cNvPr>
            <p:cNvSpPr/>
            <p:nvPr/>
          </p:nvSpPr>
          <p:spPr>
            <a:xfrm>
              <a:off x="3662476" y="3140968"/>
              <a:ext cx="288000" cy="2880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GB" dirty="0">
                <a:latin typeface="Calibri"/>
                <a:cs typeface="Calibri"/>
              </a:endParaRPr>
            </a:p>
          </p:txBody>
        </p:sp>
        <p:cxnSp>
          <p:nvCxnSpPr>
            <p:cNvPr id="89" name="Gerade Verbindung mit Pfeil 88">
              <a:extLst>
                <a:ext uri="{FF2B5EF4-FFF2-40B4-BE49-F238E27FC236}">
                  <a16:creationId xmlns:a16="http://schemas.microsoft.com/office/drawing/2014/main" id="{F3E7124E-078B-144F-8A0F-73D984D4D2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6476" y="4797224"/>
              <a:ext cx="0" cy="216000"/>
            </a:xfrm>
            <a:prstGeom prst="straightConnector1">
              <a:avLst/>
            </a:prstGeom>
            <a:ln w="25400" cap="rnd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 Verbindung mit Pfeil 89">
              <a:extLst>
                <a:ext uri="{FF2B5EF4-FFF2-40B4-BE49-F238E27FC236}">
                  <a16:creationId xmlns:a16="http://schemas.microsoft.com/office/drawing/2014/main" id="{3D9FC7BD-0AF2-854C-8BA7-EFC85512EB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6476" y="4149128"/>
              <a:ext cx="0" cy="216000"/>
            </a:xfrm>
            <a:prstGeom prst="straightConnector1">
              <a:avLst/>
            </a:prstGeom>
            <a:ln w="25400" cap="rnd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 Verbindung mit Pfeil 90">
              <a:extLst>
                <a:ext uri="{FF2B5EF4-FFF2-40B4-BE49-F238E27FC236}">
                  <a16:creationId xmlns:a16="http://schemas.microsoft.com/office/drawing/2014/main" id="{49B11109-D717-7142-A910-27F78C186E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6476" y="3501032"/>
              <a:ext cx="0" cy="216000"/>
            </a:xfrm>
            <a:prstGeom prst="straightConnector1">
              <a:avLst/>
            </a:prstGeom>
            <a:ln w="25400" cap="rnd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Rechteck 91">
              <a:extLst>
                <a:ext uri="{FF2B5EF4-FFF2-40B4-BE49-F238E27FC236}">
                  <a16:creationId xmlns:a16="http://schemas.microsoft.com/office/drawing/2014/main" id="{82BEF81D-FC6B-2B4A-BF77-AA7C04D584B0}"/>
                </a:ext>
              </a:extLst>
            </p:cNvPr>
            <p:cNvSpPr/>
            <p:nvPr/>
          </p:nvSpPr>
          <p:spPr>
            <a:xfrm>
              <a:off x="3343849" y="5445224"/>
              <a:ext cx="92525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600" dirty="0">
                  <a:latin typeface="Courier" pitchFamily="2" charset="0"/>
                  <a:cs typeface="Courier New" panose="02070309020205020404" pitchFamily="49" charset="0"/>
                </a:rPr>
                <a:t>master</a:t>
              </a: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46A18280-BBB5-FC49-AC09-3CA9BF341330}"/>
                </a:ext>
              </a:extLst>
            </p:cNvPr>
            <p:cNvSpPr/>
            <p:nvPr/>
          </p:nvSpPr>
          <p:spPr>
            <a:xfrm>
              <a:off x="4454564" y="4077104"/>
              <a:ext cx="288000" cy="288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en-GB" dirty="0">
                <a:latin typeface="Calibri"/>
                <a:cs typeface="Calibri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7489E340-D21F-5046-8F2D-2D07069E1503}"/>
                </a:ext>
              </a:extLst>
            </p:cNvPr>
            <p:cNvSpPr/>
            <p:nvPr/>
          </p:nvSpPr>
          <p:spPr>
            <a:xfrm>
              <a:off x="4454564" y="3402057"/>
              <a:ext cx="288000" cy="288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GB" dirty="0">
                <a:latin typeface="Calibri"/>
                <a:cs typeface="Calibri"/>
              </a:endParaRPr>
            </a:p>
          </p:txBody>
        </p:sp>
        <p:cxnSp>
          <p:nvCxnSpPr>
            <p:cNvPr id="95" name="Gerade Verbindung mit Pfeil 94">
              <a:extLst>
                <a:ext uri="{FF2B5EF4-FFF2-40B4-BE49-F238E27FC236}">
                  <a16:creationId xmlns:a16="http://schemas.microsoft.com/office/drawing/2014/main" id="{2EEF1E3A-3321-E647-9439-1EA83A30FA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98564" y="3762385"/>
              <a:ext cx="0" cy="216000"/>
            </a:xfrm>
            <a:prstGeom prst="straightConnector1">
              <a:avLst/>
            </a:prstGeom>
            <a:ln w="25400" cap="rnd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echteck 95">
              <a:extLst>
                <a:ext uri="{FF2B5EF4-FFF2-40B4-BE49-F238E27FC236}">
                  <a16:creationId xmlns:a16="http://schemas.microsoft.com/office/drawing/2014/main" id="{0E64260A-57D3-E141-B291-6EB3B433AA14}"/>
                </a:ext>
              </a:extLst>
            </p:cNvPr>
            <p:cNvSpPr/>
            <p:nvPr/>
          </p:nvSpPr>
          <p:spPr>
            <a:xfrm>
              <a:off x="4321084" y="4365104"/>
              <a:ext cx="5549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600" dirty="0">
                  <a:latin typeface="Courier" pitchFamily="2" charset="0"/>
                  <a:cs typeface="Courier New" panose="02070309020205020404" pitchFamily="49" charset="0"/>
                </a:rPr>
                <a:t>dev</a:t>
              </a:r>
            </a:p>
          </p:txBody>
        </p:sp>
        <p:cxnSp>
          <p:nvCxnSpPr>
            <p:cNvPr id="97" name="Gerade Verbindung mit Pfeil 96">
              <a:extLst>
                <a:ext uri="{FF2B5EF4-FFF2-40B4-BE49-F238E27FC236}">
                  <a16:creationId xmlns:a16="http://schemas.microsoft.com/office/drawing/2014/main" id="{5C5C94A8-60EF-F641-B2F2-C9BE3EDEEF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63929" y="4294768"/>
              <a:ext cx="318627" cy="140544"/>
            </a:xfrm>
            <a:prstGeom prst="straightConnector1">
              <a:avLst/>
            </a:prstGeom>
            <a:ln w="25400" cap="rnd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Oval 97">
            <a:extLst>
              <a:ext uri="{FF2B5EF4-FFF2-40B4-BE49-F238E27FC236}">
                <a16:creationId xmlns:a16="http://schemas.microsoft.com/office/drawing/2014/main" id="{E459EE8E-6BA6-E240-B70C-F7D5E6B6F196}"/>
              </a:ext>
            </a:extLst>
          </p:cNvPr>
          <p:cNvSpPr/>
          <p:nvPr/>
        </p:nvSpPr>
        <p:spPr>
          <a:xfrm>
            <a:off x="4784553" y="3124916"/>
            <a:ext cx="288000" cy="288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latin typeface="Calibri"/>
              <a:cs typeface="Calibri"/>
            </a:endParaRPr>
          </a:p>
        </p:txBody>
      </p:sp>
      <p:cxnSp>
        <p:nvCxnSpPr>
          <p:cNvPr id="99" name="Gerade Verbindung mit Pfeil 98">
            <a:extLst>
              <a:ext uri="{FF2B5EF4-FFF2-40B4-BE49-F238E27FC236}">
                <a16:creationId xmlns:a16="http://schemas.microsoft.com/office/drawing/2014/main" id="{15C59107-DFDF-4248-863A-F0D006FD6C69}"/>
              </a:ext>
            </a:extLst>
          </p:cNvPr>
          <p:cNvCxnSpPr>
            <a:cxnSpLocks/>
          </p:cNvCxnSpPr>
          <p:nvPr/>
        </p:nvCxnSpPr>
        <p:spPr>
          <a:xfrm flipV="1">
            <a:off x="4928552" y="3488612"/>
            <a:ext cx="0" cy="216000"/>
          </a:xfrm>
          <a:prstGeom prst="straightConnector1">
            <a:avLst/>
          </a:prstGeom>
          <a:ln w="25400" cap="rnd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Freihandform 105">
            <a:extLst>
              <a:ext uri="{FF2B5EF4-FFF2-40B4-BE49-F238E27FC236}">
                <a16:creationId xmlns:a16="http://schemas.microsoft.com/office/drawing/2014/main" id="{84D92002-8C4B-714A-A796-C817F883829F}"/>
              </a:ext>
            </a:extLst>
          </p:cNvPr>
          <p:cNvSpPr/>
          <p:nvPr/>
        </p:nvSpPr>
        <p:spPr>
          <a:xfrm>
            <a:off x="5159895" y="3270923"/>
            <a:ext cx="569343" cy="662133"/>
          </a:xfrm>
          <a:custGeom>
            <a:avLst/>
            <a:gdLst>
              <a:gd name="connsiteX0" fmla="*/ 540328 w 540328"/>
              <a:gd name="connsiteY0" fmla="*/ 671946 h 671946"/>
              <a:gd name="connsiteX1" fmla="*/ 533400 w 540328"/>
              <a:gd name="connsiteY1" fmla="*/ 0 h 671946"/>
              <a:gd name="connsiteX2" fmla="*/ 0 w 540328"/>
              <a:gd name="connsiteY2" fmla="*/ 6928 h 671946"/>
              <a:gd name="connsiteX3" fmla="*/ 0 w 540328"/>
              <a:gd name="connsiteY3" fmla="*/ 6928 h 671946"/>
              <a:gd name="connsiteX0" fmla="*/ 540328 w 594236"/>
              <a:gd name="connsiteY0" fmla="*/ 671946 h 671946"/>
              <a:gd name="connsiteX1" fmla="*/ 533400 w 594236"/>
              <a:gd name="connsiteY1" fmla="*/ 0 h 671946"/>
              <a:gd name="connsiteX2" fmla="*/ 0 w 594236"/>
              <a:gd name="connsiteY2" fmla="*/ 6928 h 671946"/>
              <a:gd name="connsiteX3" fmla="*/ 0 w 594236"/>
              <a:gd name="connsiteY3" fmla="*/ 6928 h 671946"/>
              <a:gd name="connsiteX0" fmla="*/ 540328 w 594236"/>
              <a:gd name="connsiteY0" fmla="*/ 735276 h 735276"/>
              <a:gd name="connsiteX1" fmla="*/ 533400 w 594236"/>
              <a:gd name="connsiteY1" fmla="*/ 63330 h 735276"/>
              <a:gd name="connsiteX2" fmla="*/ 0 w 594236"/>
              <a:gd name="connsiteY2" fmla="*/ 70258 h 735276"/>
              <a:gd name="connsiteX3" fmla="*/ 0 w 594236"/>
              <a:gd name="connsiteY3" fmla="*/ 70258 h 735276"/>
              <a:gd name="connsiteX0" fmla="*/ 540328 w 555051"/>
              <a:gd name="connsiteY0" fmla="*/ 684413 h 684413"/>
              <a:gd name="connsiteX1" fmla="*/ 471054 w 555051"/>
              <a:gd name="connsiteY1" fmla="*/ 82766 h 684413"/>
              <a:gd name="connsiteX2" fmla="*/ 0 w 555051"/>
              <a:gd name="connsiteY2" fmla="*/ 19395 h 684413"/>
              <a:gd name="connsiteX3" fmla="*/ 0 w 555051"/>
              <a:gd name="connsiteY3" fmla="*/ 19395 h 684413"/>
              <a:gd name="connsiteX0" fmla="*/ 540328 w 540549"/>
              <a:gd name="connsiteY0" fmla="*/ 684413 h 684413"/>
              <a:gd name="connsiteX1" fmla="*/ 471054 w 540549"/>
              <a:gd name="connsiteY1" fmla="*/ 82766 h 684413"/>
              <a:gd name="connsiteX2" fmla="*/ 0 w 540549"/>
              <a:gd name="connsiteY2" fmla="*/ 19395 h 684413"/>
              <a:gd name="connsiteX3" fmla="*/ 0 w 540549"/>
              <a:gd name="connsiteY3" fmla="*/ 19395 h 684413"/>
              <a:gd name="connsiteX0" fmla="*/ 540328 w 540328"/>
              <a:gd name="connsiteY0" fmla="*/ 684413 h 684413"/>
              <a:gd name="connsiteX1" fmla="*/ 471054 w 540328"/>
              <a:gd name="connsiteY1" fmla="*/ 82766 h 684413"/>
              <a:gd name="connsiteX2" fmla="*/ 0 w 540328"/>
              <a:gd name="connsiteY2" fmla="*/ 19395 h 684413"/>
              <a:gd name="connsiteX3" fmla="*/ 0 w 540328"/>
              <a:gd name="connsiteY3" fmla="*/ 19395 h 684413"/>
              <a:gd name="connsiteX0" fmla="*/ 540328 w 540328"/>
              <a:gd name="connsiteY0" fmla="*/ 665905 h 665905"/>
              <a:gd name="connsiteX1" fmla="*/ 471054 w 540328"/>
              <a:gd name="connsiteY1" fmla="*/ 64258 h 665905"/>
              <a:gd name="connsiteX2" fmla="*/ 0 w 540328"/>
              <a:gd name="connsiteY2" fmla="*/ 887 h 665905"/>
              <a:gd name="connsiteX3" fmla="*/ 0 w 540328"/>
              <a:gd name="connsiteY3" fmla="*/ 887 h 665905"/>
              <a:gd name="connsiteX0" fmla="*/ 540328 w 543944"/>
              <a:gd name="connsiteY0" fmla="*/ 673355 h 673355"/>
              <a:gd name="connsiteX1" fmla="*/ 505690 w 543944"/>
              <a:gd name="connsiteY1" fmla="*/ 57649 h 673355"/>
              <a:gd name="connsiteX2" fmla="*/ 0 w 543944"/>
              <a:gd name="connsiteY2" fmla="*/ 8337 h 673355"/>
              <a:gd name="connsiteX3" fmla="*/ 0 w 543944"/>
              <a:gd name="connsiteY3" fmla="*/ 8337 h 673355"/>
              <a:gd name="connsiteX0" fmla="*/ 540328 w 540471"/>
              <a:gd name="connsiteY0" fmla="*/ 673355 h 673355"/>
              <a:gd name="connsiteX1" fmla="*/ 505690 w 540471"/>
              <a:gd name="connsiteY1" fmla="*/ 57649 h 673355"/>
              <a:gd name="connsiteX2" fmla="*/ 0 w 540471"/>
              <a:gd name="connsiteY2" fmla="*/ 8337 h 673355"/>
              <a:gd name="connsiteX3" fmla="*/ 0 w 540471"/>
              <a:gd name="connsiteY3" fmla="*/ 8337 h 673355"/>
              <a:gd name="connsiteX0" fmla="*/ 540328 w 540328"/>
              <a:gd name="connsiteY0" fmla="*/ 665018 h 665018"/>
              <a:gd name="connsiteX1" fmla="*/ 0 w 540328"/>
              <a:gd name="connsiteY1" fmla="*/ 0 h 665018"/>
              <a:gd name="connsiteX2" fmla="*/ 0 w 540328"/>
              <a:gd name="connsiteY2" fmla="*/ 0 h 665018"/>
              <a:gd name="connsiteX0" fmla="*/ 540328 w 540328"/>
              <a:gd name="connsiteY0" fmla="*/ 665018 h 665018"/>
              <a:gd name="connsiteX1" fmla="*/ 0 w 540328"/>
              <a:gd name="connsiteY1" fmla="*/ 0 h 665018"/>
              <a:gd name="connsiteX2" fmla="*/ 0 w 540328"/>
              <a:gd name="connsiteY2" fmla="*/ 0 h 665018"/>
              <a:gd name="connsiteX0" fmla="*/ 540328 w 540328"/>
              <a:gd name="connsiteY0" fmla="*/ 669358 h 669358"/>
              <a:gd name="connsiteX1" fmla="*/ 0 w 540328"/>
              <a:gd name="connsiteY1" fmla="*/ 4340 h 669358"/>
              <a:gd name="connsiteX2" fmla="*/ 0 w 540328"/>
              <a:gd name="connsiteY2" fmla="*/ 4340 h 669358"/>
              <a:gd name="connsiteX0" fmla="*/ 540328 w 540875"/>
              <a:gd name="connsiteY0" fmla="*/ 671891 h 671891"/>
              <a:gd name="connsiteX1" fmla="*/ 0 w 540875"/>
              <a:gd name="connsiteY1" fmla="*/ 6873 h 671891"/>
              <a:gd name="connsiteX2" fmla="*/ 0 w 540875"/>
              <a:gd name="connsiteY2" fmla="*/ 6873 h 67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0875" h="671891">
                <a:moveTo>
                  <a:pt x="540328" y="671891"/>
                </a:moveTo>
                <a:cubicBezTo>
                  <a:pt x="529128" y="-91085"/>
                  <a:pt x="635563" y="-219"/>
                  <a:pt x="0" y="6873"/>
                </a:cubicBezTo>
                <a:lnTo>
                  <a:pt x="0" y="6873"/>
                </a:lnTo>
              </a:path>
            </a:pathLst>
          </a:cu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ECA3EFFD-F28C-3743-A0E9-1544C95A9BFB}"/>
              </a:ext>
            </a:extLst>
          </p:cNvPr>
          <p:cNvSpPr/>
          <p:nvPr/>
        </p:nvSpPr>
        <p:spPr>
          <a:xfrm>
            <a:off x="7248129" y="3143745"/>
            <a:ext cx="288000" cy="28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dirty="0">
              <a:latin typeface="Calibri"/>
              <a:cs typeface="Calibri"/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1CEA31B4-BA97-934B-8B65-239AE1AC14FA}"/>
              </a:ext>
            </a:extLst>
          </p:cNvPr>
          <p:cNvSpPr/>
          <p:nvPr/>
        </p:nvSpPr>
        <p:spPr>
          <a:xfrm>
            <a:off x="7248129" y="2468698"/>
            <a:ext cx="288000" cy="28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latin typeface="Calibri"/>
              <a:cs typeface="Calibri"/>
            </a:endParaRPr>
          </a:p>
        </p:txBody>
      </p:sp>
      <p:cxnSp>
        <p:nvCxnSpPr>
          <p:cNvPr id="110" name="Gerade Verbindung mit Pfeil 109">
            <a:extLst>
              <a:ext uri="{FF2B5EF4-FFF2-40B4-BE49-F238E27FC236}">
                <a16:creationId xmlns:a16="http://schemas.microsoft.com/office/drawing/2014/main" id="{93E1B6F6-DA29-9341-9BCE-D3A59E26EEEE}"/>
              </a:ext>
            </a:extLst>
          </p:cNvPr>
          <p:cNvCxnSpPr>
            <a:cxnSpLocks/>
          </p:cNvCxnSpPr>
          <p:nvPr/>
        </p:nvCxnSpPr>
        <p:spPr>
          <a:xfrm flipV="1">
            <a:off x="7392129" y="2829026"/>
            <a:ext cx="0" cy="216000"/>
          </a:xfrm>
          <a:prstGeom prst="straightConnector1">
            <a:avLst/>
          </a:prstGeom>
          <a:ln w="25400" cap="rnd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Gerade Verbindung mit Pfeil 110">
            <a:extLst>
              <a:ext uri="{FF2B5EF4-FFF2-40B4-BE49-F238E27FC236}">
                <a16:creationId xmlns:a16="http://schemas.microsoft.com/office/drawing/2014/main" id="{1BA530CD-F8BF-C248-B54B-148AD9B199CD}"/>
              </a:ext>
            </a:extLst>
          </p:cNvPr>
          <p:cNvCxnSpPr>
            <a:cxnSpLocks/>
          </p:cNvCxnSpPr>
          <p:nvPr/>
        </p:nvCxnSpPr>
        <p:spPr>
          <a:xfrm flipV="1">
            <a:off x="7392144" y="3501032"/>
            <a:ext cx="0" cy="216000"/>
          </a:xfrm>
          <a:prstGeom prst="straightConnector1">
            <a:avLst/>
          </a:prstGeom>
          <a:ln w="25400" cap="rnd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Gerade Verbindung mit Pfeil 122">
            <a:extLst>
              <a:ext uri="{FF2B5EF4-FFF2-40B4-BE49-F238E27FC236}">
                <a16:creationId xmlns:a16="http://schemas.microsoft.com/office/drawing/2014/main" id="{38B689F2-655A-EA48-ABB8-1D8026C330EA}"/>
              </a:ext>
            </a:extLst>
          </p:cNvPr>
          <p:cNvCxnSpPr>
            <a:cxnSpLocks/>
          </p:cNvCxnSpPr>
          <p:nvPr/>
        </p:nvCxnSpPr>
        <p:spPr>
          <a:xfrm flipV="1">
            <a:off x="9870994" y="3488612"/>
            <a:ext cx="0" cy="216000"/>
          </a:xfrm>
          <a:prstGeom prst="straightConnector1">
            <a:avLst/>
          </a:prstGeom>
          <a:ln w="25400" cap="rnd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82">
            <a:extLst>
              <a:ext uri="{FF2B5EF4-FFF2-40B4-BE49-F238E27FC236}">
                <a16:creationId xmlns:a16="http://schemas.microsoft.com/office/drawing/2014/main" id="{67F83F07-E294-B74A-94AD-97C1504CA88C}"/>
              </a:ext>
            </a:extLst>
          </p:cNvPr>
          <p:cNvSpPr>
            <a:spLocks noChangeAspect="1"/>
          </p:cNvSpPr>
          <p:nvPr/>
        </p:nvSpPr>
        <p:spPr>
          <a:xfrm>
            <a:off x="1110376" y="2437484"/>
            <a:ext cx="271111" cy="271111"/>
          </a:xfrm>
          <a:prstGeom prst="ellipse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latin typeface="Calibri"/>
              <a:cs typeface="Calibri"/>
            </a:endParaRPr>
          </a:p>
        </p:txBody>
      </p:sp>
      <p:sp>
        <p:nvSpPr>
          <p:cNvPr id="88" name="Inhaltsplatzhalter 44">
            <a:extLst>
              <a:ext uri="{FF2B5EF4-FFF2-40B4-BE49-F238E27FC236}">
                <a16:creationId xmlns:a16="http://schemas.microsoft.com/office/drawing/2014/main" id="{67686D5C-99B6-2A4B-92FC-0E3BBAC15140}"/>
              </a:ext>
            </a:extLst>
          </p:cNvPr>
          <p:cNvSpPr txBox="1">
            <a:spLocks/>
          </p:cNvSpPr>
          <p:nvPr/>
        </p:nvSpPr>
        <p:spPr bwMode="auto">
          <a:xfrm>
            <a:off x="1391946" y="2437484"/>
            <a:ext cx="111637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1463" indent="-271463" algn="l" rtl="0" eaLnBrk="1" fontAlgn="base" hangingPunct="1">
              <a:spcBef>
                <a:spcPts val="1000"/>
              </a:spcBef>
              <a:spcAft>
                <a:spcPct val="0"/>
              </a:spcAft>
              <a:buSzPct val="80000"/>
              <a:buChar char="•"/>
              <a:defRPr lang="en-US" sz="2200" dirty="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534988" indent="-344488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3"/>
              </a:buBlip>
              <a:defRPr lang="en-US" sz="2200" dirty="0">
                <a:solidFill>
                  <a:schemeClr val="tx1"/>
                </a:solidFill>
                <a:latin typeface="+mn-lt"/>
                <a:cs typeface="Calibri"/>
              </a:defRPr>
            </a:lvl2pPr>
            <a:lvl3pPr marL="446088" indent="-179388" algn="l" defTabSz="895350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/>
              <a:buChar char="•"/>
              <a:defRPr lang="en-US" sz="2000" dirty="0">
                <a:solidFill>
                  <a:schemeClr val="tx1"/>
                </a:solidFill>
                <a:latin typeface="+mn-lt"/>
                <a:cs typeface="Calibri"/>
              </a:defRPr>
            </a:lvl3pPr>
            <a:lvl4pPr marL="714375" indent="-357188" algn="l" defTabSz="714375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3"/>
              </a:buBlip>
              <a:defRPr lang="en-US" sz="2000" dirty="0">
                <a:solidFill>
                  <a:schemeClr val="tx1"/>
                </a:solidFill>
                <a:latin typeface="+mn-lt"/>
                <a:cs typeface="Calibri"/>
              </a:defRPr>
            </a:lvl4pPr>
            <a:lvl5pPr marL="10826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sz="1000" dirty="0">
                <a:solidFill>
                  <a:schemeClr val="tx1"/>
                </a:solidFill>
                <a:latin typeface="+mn-lt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GB" sz="1600" kern="0" dirty="0"/>
              <a:t>... a commit</a:t>
            </a:r>
          </a:p>
        </p:txBody>
      </p:sp>
    </p:spTree>
    <p:extLst>
      <p:ext uri="{BB962C8B-B14F-4D97-AF65-F5344CB8AC3E}">
        <p14:creationId xmlns:p14="http://schemas.microsoft.com/office/powerpoint/2010/main" val="259650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48148E-6 L 0.03242 1.48148E-6 C 0.04701 1.48148E-6 0.06497 0.06366 0.06497 0.11528 L 0.06497 0.23079 " pathEditMode="relative" rAng="0" ptsTypes="AAAA">
                                      <p:cBhvr>
                                        <p:cTn id="107" dur="1000" spd="-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11528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7.40741E-7 L 0.03242 -7.40741E-7 C 0.04701 -7.40741E-7 0.06497 0.06366 0.06497 0.11528 L 0.06497 0.23079 " pathEditMode="relative" rAng="0" ptsTypes="AAAA">
                                      <p:cBhvr>
                                        <p:cTn id="111" dur="1000" spd="-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11528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85185E-6 L 0.03242 1.85185E-6 C 0.04701 1.85185E-6 0.06497 0.06366 0.06497 0.11528 L 0.06497 0.23079 " pathEditMode="relative" rAng="0" ptsTypes="AAAA">
                                      <p:cBhvr>
                                        <p:cTn id="115" dur="1000" spd="-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22222E-6 L 0.03242 2.22222E-6 C 0.047 2.22222E-6 0.06497 0.06366 0.06497 0.11528 L 0.06497 0.23078 " pathEditMode="relative" rAng="0" ptsTypes="AAAA">
                                      <p:cBhvr>
                                        <p:cTn id="132" dur="1000" spd="-100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11528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22222E-6 L 0.03242 2.22222E-6 C 0.047 2.22222E-6 0.06497 0.03657 0.06497 0.06643 L 0.06497 0.13379 " pathEditMode="relative" rAng="0" ptsTypes="AAAA">
                                      <p:cBhvr>
                                        <p:cTn id="136" dur="1000" spd="-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26" grpId="1" animBg="1"/>
      <p:bldP spid="127" grpId="0" animBg="1"/>
      <p:bldP spid="127" grpId="1" animBg="1"/>
      <p:bldP spid="122" grpId="0" animBg="1"/>
      <p:bldP spid="45" grpId="0" build="p"/>
      <p:bldP spid="46" grpId="0" build="p"/>
      <p:bldP spid="9" grpId="0" animBg="1"/>
      <p:bldP spid="10" grpId="0" animBg="1"/>
      <p:bldP spid="11" grpId="0" animBg="1"/>
      <p:bldP spid="12" grpId="0" animBg="1"/>
      <p:bldP spid="20" grpId="0"/>
      <p:bldP spid="24" grpId="0" animBg="1"/>
      <p:bldP spid="25" grpId="0" animBg="1"/>
      <p:bldP spid="27" grpId="0"/>
      <p:bldP spid="47" grpId="0"/>
      <p:bldP spid="48" grpId="0"/>
      <p:bldP spid="49" grpId="0"/>
      <p:bldP spid="98" grpId="0" animBg="1"/>
      <p:bldP spid="106" grpId="0" animBg="1"/>
      <p:bldP spid="108" grpId="0" animBg="1"/>
      <p:bldP spid="108" grpId="1" animBg="1"/>
      <p:bldP spid="109" grpId="0" animBg="1"/>
      <p:bldP spid="109" grpId="1" animBg="1"/>
      <p:bldP spid="83" grpId="0" animBg="1"/>
      <p:bldP spid="83" grpId="1" animBg="1"/>
      <p:bldP spid="88" grpId="0" build="p"/>
      <p:bldP spid="88" grpI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B0F359-493F-5140-A509-B7398FDCE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Writing good 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git</a:t>
            </a:r>
            <a:r>
              <a:rPr lang="en-GB" dirty="0"/>
              <a:t> commit messages</a:t>
            </a: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799E2825-2CE5-3742-9F21-5A69BB4A333A}"/>
              </a:ext>
            </a:extLst>
          </p:cNvPr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Useful recommendations to help you (and your colleagues) keep track of your work</a:t>
            </a:r>
          </a:p>
          <a:p>
            <a:pPr lvl="1"/>
            <a:r>
              <a:rPr lang="en-GB" dirty="0"/>
              <a:t>Limit the subject line (summary) to 50 characters</a:t>
            </a:r>
          </a:p>
          <a:p>
            <a:pPr lvl="1"/>
            <a:r>
              <a:rPr lang="en-GB" dirty="0"/>
              <a:t>Capitalize the subject line</a:t>
            </a:r>
            <a:endParaRPr lang="en-GB" sz="1800" dirty="0"/>
          </a:p>
          <a:p>
            <a:pPr lvl="1"/>
            <a:r>
              <a:rPr lang="en-GB" dirty="0"/>
              <a:t>Do not end the subject line with a period</a:t>
            </a:r>
          </a:p>
          <a:p>
            <a:pPr lvl="1"/>
            <a:r>
              <a:rPr lang="en-GB" dirty="0"/>
              <a:t>Use the imperative mood in the subject line</a:t>
            </a:r>
          </a:p>
          <a:p>
            <a:pPr lvl="1"/>
            <a:r>
              <a:rPr lang="en-GB" dirty="0"/>
              <a:t>Use the body to explain what and why vs. how</a:t>
            </a:r>
          </a:p>
          <a:p>
            <a:pPr marL="0" indent="0">
              <a:buNone/>
            </a:pPr>
            <a:r>
              <a:rPr lang="en-GB" dirty="0"/>
              <a:t>A properly formed Git commit summary should be able to complete the following sentence:</a:t>
            </a:r>
          </a:p>
          <a:p>
            <a:pPr marL="190500" lvl="1" indent="0">
              <a:buNone/>
            </a:pPr>
            <a:r>
              <a:rPr lang="en-GB" dirty="0"/>
              <a:t>If applied, this commit will </a:t>
            </a:r>
            <a:r>
              <a:rPr lang="en-GB" i="1" u="sng" dirty="0"/>
              <a:t>your subject line here</a:t>
            </a:r>
          </a:p>
          <a:p>
            <a:pPr lvl="2"/>
            <a:r>
              <a:rPr lang="de-AT" dirty="0" err="1"/>
              <a:t>If</a:t>
            </a:r>
            <a:r>
              <a:rPr lang="de-AT" dirty="0"/>
              <a:t> applied, this commit will </a:t>
            </a:r>
            <a:r>
              <a:rPr lang="de-AT" i="1" dirty="0">
                <a:solidFill>
                  <a:srgbClr val="00B050"/>
                </a:solidFill>
              </a:rPr>
              <a:t>update getting started documentation</a:t>
            </a:r>
            <a:endParaRPr lang="de-AT" dirty="0">
              <a:solidFill>
                <a:srgbClr val="00B050"/>
              </a:solidFill>
            </a:endParaRPr>
          </a:p>
          <a:p>
            <a:pPr lvl="2"/>
            <a:r>
              <a:rPr lang="de-AT" dirty="0" err="1"/>
              <a:t>If</a:t>
            </a:r>
            <a:r>
              <a:rPr lang="de-AT" dirty="0"/>
              <a:t> applied, this commit will </a:t>
            </a:r>
            <a:r>
              <a:rPr lang="de-AT" i="1" dirty="0">
                <a:solidFill>
                  <a:srgbClr val="00B050"/>
                </a:solidFill>
              </a:rPr>
              <a:t>release version 1.0.0</a:t>
            </a:r>
            <a:endParaRPr lang="de-AT" dirty="0">
              <a:solidFill>
                <a:srgbClr val="00B050"/>
              </a:solidFill>
            </a:endParaRPr>
          </a:p>
          <a:p>
            <a:pPr lvl="2"/>
            <a:r>
              <a:rPr lang="de-AT" dirty="0"/>
              <a:t>If applied, this commit will </a:t>
            </a:r>
            <a:r>
              <a:rPr lang="de-AT" i="1" dirty="0">
                <a:solidFill>
                  <a:srgbClr val="00B050"/>
                </a:solidFill>
              </a:rPr>
              <a:t>merge pull request #123 from user/</a:t>
            </a:r>
            <a:r>
              <a:rPr lang="de-AT" i="1" dirty="0" err="1">
                <a:solidFill>
                  <a:srgbClr val="00B050"/>
                </a:solidFill>
              </a:rPr>
              <a:t>branch</a:t>
            </a:r>
            <a:endParaRPr lang="de-AT" dirty="0">
              <a:solidFill>
                <a:srgbClr val="00B050"/>
              </a:solidFill>
            </a:endParaRP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6353AEB-4FFA-BA4D-9321-1C0A25BD7A1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dirty="0"/>
              <a:t>Selected items from </a:t>
            </a:r>
            <a:r>
              <a:rPr lang="en-GB" dirty="0">
                <a:hlinkClick r:id="rId2"/>
              </a:rPr>
              <a:t>chris.beams.io/posts/git-commit/</a:t>
            </a:r>
            <a:endParaRPr lang="en-GB" dirty="0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D28F0782-65C4-F54F-8E78-D90FC2D02F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If at the end of the day/week/year, you don’t remember what you did...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B23F142-7CA0-684F-8EB9-08C082A0261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de-AT"/>
              <a:t>Daniel Huppmann</a:t>
            </a:r>
            <a:endParaRPr lang="hr-HR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FB0C1E96-B160-094D-BEB0-98AC4BB617AC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Open-Source Energy System Modeling, Lecture 1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112CA87-7EC4-C640-B351-B95CF14CFAE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7F5633C8-4A1E-AE41-9551-4706842F4652}" type="slidenum">
              <a:rPr lang="uk-UA" smtClean="0"/>
              <a:pPr/>
              <a:t>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4490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0B174433-0819-5046-8D9B-158C2EE6B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Setting up a simple repository</a:t>
            </a:r>
            <a:br>
              <a:rPr lang="en-GB" dirty="0"/>
            </a:br>
            <a:r>
              <a:rPr lang="en-GB" dirty="0"/>
              <a:t>with unit tests and continuous integration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28BB4E89-756B-4041-8399-73A3356A745A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GB" dirty="0"/>
              <a:t>The first rule of live demos: Never do a live demo. So let’s do a live demo.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E147901E-D06E-B948-A54F-717BBD4CCD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Part 2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481142E8-6FC6-1A47-8646-CE6E0F6265B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7F5633C8-4A1E-AE41-9551-4706842F4652}" type="slidenum">
              <a:rPr lang="en-GB" noProof="0" smtClean="0"/>
              <a:pPr algn="r"/>
              <a:t>7</a:t>
            </a:fld>
            <a:endParaRPr lang="en-GB" noProof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6BAE47C-0BE7-1243-BCB7-46969F8F5C7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r>
              <a:rPr lang="de-AT" noProof="0"/>
              <a:t>Daniel Huppmann</a:t>
            </a:r>
            <a:endParaRPr lang="en-GB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69CE128-CFE5-C644-BAA3-997D7D51675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noProof="0"/>
              <a:t>Open-Source Energy System Modeling, Lecture 2</a:t>
            </a:r>
          </a:p>
        </p:txBody>
      </p:sp>
    </p:spTree>
    <p:extLst>
      <p:ext uri="{BB962C8B-B14F-4D97-AF65-F5344CB8AC3E}">
        <p14:creationId xmlns:p14="http://schemas.microsoft.com/office/powerpoint/2010/main" val="43770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6741AC6-8CED-8F4A-847C-71B9B2042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112" y="724100"/>
            <a:ext cx="1750171" cy="976708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7BB647D4-665F-114C-915C-25D391AE5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Hands-on exercise: </a:t>
            </a:r>
            <a:r>
              <a:rPr lang="en-GB" dirty="0">
                <a:hlinkClick r:id="rId3"/>
              </a:rPr>
              <a:t>github.com/danielhuppmann/lecture-spring-2021</a:t>
            </a:r>
            <a:endParaRPr lang="en-GB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A21EA3BE-7FCD-094E-9FAC-79E23E601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Set up a new public GitHub repository at </a:t>
            </a:r>
            <a:r>
              <a:rPr lang="en-GB" dirty="0">
                <a:hlinkClick r:id="rId4"/>
              </a:rPr>
              <a:t>www.github.com</a:t>
            </a:r>
            <a:endParaRPr lang="en-GB" dirty="0"/>
          </a:p>
          <a:p>
            <a:r>
              <a:rPr lang="en-GB" dirty="0"/>
              <a:t>Update the README (formatting using </a:t>
            </a:r>
            <a:r>
              <a:rPr lang="en-GB" dirty="0">
                <a:hlinkClick r:id="rId5"/>
              </a:rPr>
              <a:t>markdown</a:t>
            </a:r>
            <a:r>
              <a:rPr lang="en-GB" dirty="0"/>
              <a:t>)</a:t>
            </a:r>
          </a:p>
          <a:p>
            <a:r>
              <a:rPr lang="en-GB" dirty="0"/>
              <a:t>“Clone” the repository to your computer (recommended for novices: </a:t>
            </a:r>
            <a:r>
              <a:rPr lang="en-GB" dirty="0" err="1">
                <a:hlinkClick r:id="rId6"/>
              </a:rPr>
              <a:t>gitkraken.com</a:t>
            </a:r>
            <a:r>
              <a:rPr lang="en-GB" dirty="0"/>
              <a:t>)</a:t>
            </a:r>
          </a:p>
          <a:p>
            <a:r>
              <a:rPr lang="en-GB" dirty="0"/>
              <a:t>Add a license (why not start with </a:t>
            </a:r>
            <a:r>
              <a:rPr lang="en-GB" dirty="0">
                <a:hlinkClick r:id="rId7"/>
              </a:rPr>
              <a:t>APACHE 2.0</a:t>
            </a:r>
            <a:r>
              <a:rPr lang="en-GB" dirty="0"/>
              <a:t>?)</a:t>
            </a:r>
          </a:p>
          <a:p>
            <a:pPr lvl="1"/>
            <a:r>
              <a:rPr lang="en-GB" dirty="0"/>
              <a:t> Add the statement and the </a:t>
            </a:r>
            <a:r>
              <a:rPr lang="en-GB" dirty="0">
                <a:hlinkClick r:id="rId8"/>
              </a:rPr>
              <a:t>badge</a:t>
            </a:r>
            <a:r>
              <a:rPr lang="en-GB" dirty="0"/>
              <a:t> to the readme</a:t>
            </a:r>
          </a:p>
          <a:p>
            <a:r>
              <a:rPr lang="en-GB" dirty="0"/>
              <a:t>Start developing a little Python function (recommended for novices: </a:t>
            </a:r>
            <a:r>
              <a:rPr lang="en-GB" dirty="0" err="1">
                <a:hlinkClick r:id="rId9"/>
              </a:rPr>
              <a:t>anaconda.com</a:t>
            </a:r>
            <a:r>
              <a:rPr lang="en-GB" dirty="0"/>
              <a:t>)</a:t>
            </a:r>
          </a:p>
          <a:p>
            <a:r>
              <a:rPr lang="en-GB" dirty="0"/>
              <a:t>Add a unit test</a:t>
            </a:r>
          </a:p>
          <a:p>
            <a:r>
              <a:rPr lang="en-GB" dirty="0"/>
              <a:t>Add a </a:t>
            </a:r>
            <a:r>
              <a:rPr lang="en-GB" dirty="0" err="1"/>
              <a:t>gitignore</a:t>
            </a:r>
            <a:r>
              <a:rPr lang="en-GB" dirty="0"/>
              <a:t> file</a:t>
            </a:r>
          </a:p>
          <a:p>
            <a:r>
              <a:rPr lang="en-GB" dirty="0"/>
              <a:t>Add continuous integration using a new branch</a:t>
            </a:r>
          </a:p>
          <a:p>
            <a:pPr lvl="1"/>
            <a:r>
              <a:rPr lang="en-GB" dirty="0"/>
              <a:t>GitHub Actions to execute unit tests</a:t>
            </a:r>
          </a:p>
          <a:p>
            <a:pPr lvl="1"/>
            <a:r>
              <a:rPr lang="en-GB" dirty="0">
                <a:hlinkClick r:id="rId10"/>
              </a:rPr>
              <a:t>stickler-ci</a:t>
            </a:r>
            <a:r>
              <a:rPr lang="en-GB" dirty="0"/>
              <a:t> to implement linter and code style verification</a:t>
            </a:r>
          </a:p>
          <a:p>
            <a:r>
              <a:rPr lang="en-GB" dirty="0"/>
              <a:t>Create a pull request to execute the CI and merge the new branch into master</a:t>
            </a:r>
          </a:p>
          <a:p>
            <a:r>
              <a:rPr lang="en-GB" dirty="0"/>
              <a:t>Add contributing guidelines, set up templates for pull requests</a:t>
            </a:r>
          </a:p>
          <a:p>
            <a:r>
              <a:rPr lang="en-GB" dirty="0"/>
              <a:t>Create a release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13FB3F3-D1C5-F040-9C04-17FFC69C35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40416" y="1772816"/>
            <a:ext cx="1894483" cy="47151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D65F2C76-4AA1-DA44-B4AE-156CCD57F994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2932921"/>
            <a:ext cx="1267862" cy="42678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EB95D20-ECFF-AD4C-9B23-1797F7857EE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920536" y="2851114"/>
            <a:ext cx="1018160" cy="505878"/>
          </a:xfrm>
          <a:prstGeom prst="rect">
            <a:avLst/>
          </a:prstGeom>
        </p:spPr>
      </p:pic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DC888A66-F3F6-ED40-9D27-74BB6F603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33C8-4A1E-AE41-9551-4706842F4652}" type="slidenum">
              <a:rPr lang="uk-UA" smtClean="0"/>
              <a:pPr/>
              <a:t>8</a:t>
            </a:fld>
            <a:endParaRPr lang="uk-UA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1CD9564-7482-2D4D-88C3-C16D840BF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Daniel Huppmann</a:t>
            </a:r>
            <a:endParaRPr lang="hr-HR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15BBDB0-F4A8-1B42-9B33-BCCC44AA9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Open-Source Energy System Modeling, Lecture 2</a:t>
            </a:r>
            <a:endParaRPr lang="en-US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94F3495-44B0-334D-B2A9-D7E3F66B3DE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607" y="4368362"/>
            <a:ext cx="7112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7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7A19FC-B3D2-2E43-9697-053A3B59F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Hands-on exercise (Part II)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E14C0A9A-DE51-004A-BF68-8D1F0C7D6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If a non-admin user wants to push commits, you have to “fork” the repo</a:t>
            </a:r>
            <a:br>
              <a:rPr lang="en-GB" dirty="0"/>
            </a:br>
            <a:r>
              <a:rPr lang="en-GB" dirty="0"/>
              <a:t>(create a copy under your GitHub user)</a:t>
            </a:r>
          </a:p>
          <a:p>
            <a:r>
              <a:rPr lang="en-GB" dirty="0"/>
              <a:t>Clone the fork to your computer</a:t>
            </a:r>
          </a:p>
          <a:p>
            <a:r>
              <a:rPr lang="en-GB" dirty="0"/>
              <a:t>Start a new branch</a:t>
            </a:r>
          </a:p>
          <a:p>
            <a:r>
              <a:rPr lang="en-GB" dirty="0"/>
              <a:t>Add a new function or extend some feature such that the unit tests fail</a:t>
            </a:r>
          </a:p>
          <a:p>
            <a:r>
              <a:rPr lang="en-GB" dirty="0"/>
              <a:t>Make a pull request to the upstream repository</a:t>
            </a:r>
          </a:p>
          <a:p>
            <a:r>
              <a:rPr lang="en-GB" dirty="0"/>
              <a:t>Fix the code such that unit tests pass</a:t>
            </a:r>
          </a:p>
          <a:p>
            <a:r>
              <a:rPr lang="en-GB" dirty="0"/>
              <a:t>Ask someone else to perform code review</a:t>
            </a:r>
          </a:p>
          <a:p>
            <a:r>
              <a:rPr lang="en-GB" dirty="0"/>
              <a:t>Merge the new development (by an admin)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935D05E-5C96-D745-8ACA-549701C00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33C8-4A1E-AE41-9551-4706842F4652}" type="slidenum">
              <a:rPr lang="uk-UA" smtClean="0"/>
              <a:pPr/>
              <a:t>9</a:t>
            </a:fld>
            <a:endParaRPr lang="uk-UA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3BBCC32-FF4A-5F4E-92B6-520754269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Daniel Huppmann</a:t>
            </a:r>
            <a:endParaRPr lang="hr-HR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012CE64-43ED-9B45-86F3-A7CBC072C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Open-Source Energy System Modeling, Lecture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94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h light with header">
  <a:themeElements>
    <a:clrScheme name="iiasa">
      <a:dk1>
        <a:srgbClr val="000000"/>
      </a:dk1>
      <a:lt1>
        <a:srgbClr val="FFFFFF"/>
      </a:lt1>
      <a:dk2>
        <a:srgbClr val="00599D"/>
      </a:dk2>
      <a:lt2>
        <a:srgbClr val="E0E0E0"/>
      </a:lt2>
      <a:accent1>
        <a:srgbClr val="2B7664"/>
      </a:accent1>
      <a:accent2>
        <a:srgbClr val="F3B548"/>
      </a:accent2>
      <a:accent3>
        <a:srgbClr val="E06464"/>
      </a:accent3>
      <a:accent4>
        <a:srgbClr val="60457F"/>
      </a:accent4>
      <a:accent5>
        <a:srgbClr val="62BEB2"/>
      </a:accent5>
      <a:accent6>
        <a:srgbClr val="005087"/>
      </a:accent6>
      <a:hlink>
        <a:srgbClr val="005087"/>
      </a:hlink>
      <a:folHlink>
        <a:srgbClr val="60457F"/>
      </a:folHlink>
    </a:clrScheme>
    <a:fontScheme name="IIASA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defRPr dirty="0" smtClean="0">
            <a:latin typeface="Calibri"/>
            <a:cs typeface="Calibri"/>
          </a:defRPr>
        </a:defPPr>
      </a:lstStyle>
    </a:spDef>
  </a:objectDefaults>
  <a:extraClrSchemeLst>
    <a:extraClrScheme>
      <a:clrScheme name="iiasa-version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h_template_169" id="{0556A03C-A1C7-9748-9F74-42421D38A832}" vid="{29746365-5B88-8045-AA07-FC4FDCD2AED2}"/>
    </a:ext>
  </a:extLst>
</a:theme>
</file>

<file path=ppt/theme/theme2.xml><?xml version="1.0" encoding="utf-8"?>
<a:theme xmlns:a="http://schemas.openxmlformats.org/drawingml/2006/main" name="dh light title &amp; final (english)">
  <a:themeElements>
    <a:clrScheme name="iiasa">
      <a:dk1>
        <a:srgbClr val="000000"/>
      </a:dk1>
      <a:lt1>
        <a:srgbClr val="FFFFFF"/>
      </a:lt1>
      <a:dk2>
        <a:srgbClr val="00599D"/>
      </a:dk2>
      <a:lt2>
        <a:srgbClr val="E0E0E0"/>
      </a:lt2>
      <a:accent1>
        <a:srgbClr val="2B7664"/>
      </a:accent1>
      <a:accent2>
        <a:srgbClr val="F3B548"/>
      </a:accent2>
      <a:accent3>
        <a:srgbClr val="E06464"/>
      </a:accent3>
      <a:accent4>
        <a:srgbClr val="60457F"/>
      </a:accent4>
      <a:accent5>
        <a:srgbClr val="62BEB2"/>
      </a:accent5>
      <a:accent6>
        <a:srgbClr val="005087"/>
      </a:accent6>
      <a:hlink>
        <a:srgbClr val="005087"/>
      </a:hlink>
      <a:folHlink>
        <a:srgbClr val="60457F"/>
      </a:folHlink>
    </a:clrScheme>
    <a:fontScheme name="IIASA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iasa-version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h_template_169" id="{0556A03C-A1C7-9748-9F74-42421D38A832}" vid="{4B4430EE-CEF0-F347-991A-321E3343FD9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dh light with header</Template>
  <TotalTime>0</TotalTime>
  <Words>2002</Words>
  <Application>Microsoft Macintosh PowerPoint</Application>
  <PresentationFormat>Breitbild</PresentationFormat>
  <Paragraphs>263</Paragraphs>
  <Slides>19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19</vt:i4>
      </vt:variant>
    </vt:vector>
  </HeadingPairs>
  <TitlesOfParts>
    <vt:vector size="29" baseType="lpstr">
      <vt:lpstr>Arial</vt:lpstr>
      <vt:lpstr>Arial Narrow</vt:lpstr>
      <vt:lpstr>Calibri</vt:lpstr>
      <vt:lpstr>Calibri Light</vt:lpstr>
      <vt:lpstr>Cambria</vt:lpstr>
      <vt:lpstr>Courier</vt:lpstr>
      <vt:lpstr>Courier New</vt:lpstr>
      <vt:lpstr>Wingdings</vt:lpstr>
      <vt:lpstr>dh light with header</vt:lpstr>
      <vt:lpstr>dh light title &amp; final (english)</vt:lpstr>
      <vt:lpstr>Lecture 2: Hands-on example of working with git</vt:lpstr>
      <vt:lpstr>Working with git version control</vt:lpstr>
      <vt:lpstr>A quick introduction to version control using git</vt:lpstr>
      <vt:lpstr>A full git workflow</vt:lpstr>
      <vt:lpstr>Branching and merging with git </vt:lpstr>
      <vt:lpstr>Writing good git commit messages</vt:lpstr>
      <vt:lpstr>Setting up a simple repository with unit tests and continuous integration</vt:lpstr>
      <vt:lpstr>Hands-on exercise: github.com/danielhuppmann/lecture-spring-2021</vt:lpstr>
      <vt:lpstr>Hands-on exercise (Part II)</vt:lpstr>
      <vt:lpstr>Some practical considerations and advice</vt:lpstr>
      <vt:lpstr>Time allocation for increasing efficiency through automation </vt:lpstr>
      <vt:lpstr>Good enough scientific programming</vt:lpstr>
      <vt:lpstr>Good enough scientific programming – Software </vt:lpstr>
      <vt:lpstr>Code style guides</vt:lpstr>
      <vt:lpstr>Software releases and semantic versioning</vt:lpstr>
      <vt:lpstr>Coding etiquette</vt:lpstr>
      <vt:lpstr>Social etiquette</vt:lpstr>
      <vt:lpstr>Homework assignment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Principles of open-source and collaborative scientific programming for energy modelling</dc:title>
  <dc:creator>HUPPMANN Daniel</dc:creator>
  <cp:lastModifiedBy>HUPPMANN Daniel</cp:lastModifiedBy>
  <cp:revision>587</cp:revision>
  <cp:lastPrinted>2020-05-05T17:17:19Z</cp:lastPrinted>
  <dcterms:created xsi:type="dcterms:W3CDTF">2019-03-18T17:06:01Z</dcterms:created>
  <dcterms:modified xsi:type="dcterms:W3CDTF">2021-04-20T12:46:39Z</dcterms:modified>
</cp:coreProperties>
</file>